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4"/>
    </p:embeddedFont>
    <p:embeddedFont>
      <p:font typeface="Canva Sans Bold" panose="020B0604020202020204" charset="0"/>
      <p:regular r:id="rId35"/>
    </p:embeddedFont>
    <p:embeddedFont>
      <p:font typeface="Play" panose="020B0604020202020204" charset="0"/>
      <p:regular r:id="rId36"/>
    </p:embeddedFont>
    <p:embeddedFont>
      <p:font typeface="Play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jpe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57524" y="2237287"/>
            <a:ext cx="14478007" cy="1843318"/>
            <a:chOff x="0" y="0"/>
            <a:chExt cx="19304009" cy="2457758"/>
          </a:xfrm>
        </p:grpSpPr>
        <p:sp>
          <p:nvSpPr>
            <p:cNvPr id="3" name="Freeform 3"/>
            <p:cNvSpPr/>
            <p:nvPr/>
          </p:nvSpPr>
          <p:spPr>
            <a:xfrm>
              <a:off x="0" y="0"/>
              <a:ext cx="19304009" cy="2457758"/>
            </a:xfrm>
            <a:custGeom>
              <a:avLst/>
              <a:gdLst/>
              <a:ahLst/>
              <a:cxnLst/>
              <a:rect l="l" t="t" r="r" b="b"/>
              <a:pathLst>
                <a:path w="19304009" h="2457758">
                  <a:moveTo>
                    <a:pt x="0" y="0"/>
                  </a:moveTo>
                  <a:lnTo>
                    <a:pt x="19304009" y="0"/>
                  </a:lnTo>
                  <a:lnTo>
                    <a:pt x="19304009" y="2457758"/>
                  </a:lnTo>
                  <a:lnTo>
                    <a:pt x="0" y="2457758"/>
                  </a:lnTo>
                  <a:close/>
                </a:path>
              </a:pathLst>
            </a:custGeom>
            <a:solidFill>
              <a:srgbClr val="000000">
                <a:alpha val="0"/>
              </a:srgbClr>
            </a:solidFill>
          </p:spPr>
          <p:txBody>
            <a:bodyPr/>
            <a:lstStyle/>
            <a:p>
              <a:endParaRPr lang="en-US"/>
            </a:p>
          </p:txBody>
        </p:sp>
        <p:sp>
          <p:nvSpPr>
            <p:cNvPr id="4" name="TextBox 4"/>
            <p:cNvSpPr txBox="1"/>
            <p:nvPr/>
          </p:nvSpPr>
          <p:spPr>
            <a:xfrm>
              <a:off x="0" y="85725"/>
              <a:ext cx="19304009" cy="2372033"/>
            </a:xfrm>
            <a:prstGeom prst="rect">
              <a:avLst/>
            </a:prstGeom>
          </p:spPr>
          <p:txBody>
            <a:bodyPr lIns="0" tIns="0" rIns="0" bIns="0" rtlCol="0" anchor="b"/>
            <a:lstStyle/>
            <a:p>
              <a:pPr algn="ctr">
                <a:lnSpc>
                  <a:spcPts val="9720"/>
                </a:lnSpc>
              </a:pPr>
              <a:r>
                <a:rPr lang="en-US" sz="9000">
                  <a:solidFill>
                    <a:srgbClr val="000000"/>
                  </a:solidFill>
                  <a:latin typeface="Play"/>
                  <a:ea typeface="Play"/>
                  <a:cs typeface="Play"/>
                  <a:sym typeface="Play"/>
                </a:rPr>
                <a:t>SHA-256 Algorithm in FPGA</a:t>
              </a:r>
            </a:p>
          </p:txBody>
        </p:sp>
      </p:grpSp>
      <p:grpSp>
        <p:nvGrpSpPr>
          <p:cNvPr id="5" name="Group 5"/>
          <p:cNvGrpSpPr/>
          <p:nvPr/>
        </p:nvGrpSpPr>
        <p:grpSpPr>
          <a:xfrm>
            <a:off x="703491" y="6013629"/>
            <a:ext cx="4792503" cy="1631135"/>
            <a:chOff x="0" y="0"/>
            <a:chExt cx="6390003" cy="2174847"/>
          </a:xfrm>
        </p:grpSpPr>
        <p:sp>
          <p:nvSpPr>
            <p:cNvPr id="6" name="Freeform 6"/>
            <p:cNvSpPr/>
            <p:nvPr/>
          </p:nvSpPr>
          <p:spPr>
            <a:xfrm>
              <a:off x="0" y="0"/>
              <a:ext cx="6390003" cy="2174847"/>
            </a:xfrm>
            <a:custGeom>
              <a:avLst/>
              <a:gdLst/>
              <a:ahLst/>
              <a:cxnLst/>
              <a:rect l="l" t="t" r="r" b="b"/>
              <a:pathLst>
                <a:path w="6390003" h="2174847">
                  <a:moveTo>
                    <a:pt x="0" y="0"/>
                  </a:moveTo>
                  <a:lnTo>
                    <a:pt x="6390003" y="0"/>
                  </a:lnTo>
                  <a:lnTo>
                    <a:pt x="6390003" y="2174847"/>
                  </a:lnTo>
                  <a:lnTo>
                    <a:pt x="0" y="2174847"/>
                  </a:lnTo>
                  <a:close/>
                </a:path>
              </a:pathLst>
            </a:custGeom>
            <a:solidFill>
              <a:srgbClr val="000000">
                <a:alpha val="0"/>
              </a:srgbClr>
            </a:solidFill>
          </p:spPr>
          <p:txBody>
            <a:bodyPr/>
            <a:lstStyle/>
            <a:p>
              <a:endParaRPr lang="en-US"/>
            </a:p>
          </p:txBody>
        </p:sp>
        <p:sp>
          <p:nvSpPr>
            <p:cNvPr id="7" name="TextBox 7"/>
            <p:cNvSpPr txBox="1"/>
            <p:nvPr/>
          </p:nvSpPr>
          <p:spPr>
            <a:xfrm>
              <a:off x="0" y="-28575"/>
              <a:ext cx="6390003" cy="2203422"/>
            </a:xfrm>
            <a:prstGeom prst="rect">
              <a:avLst/>
            </a:prstGeom>
          </p:spPr>
          <p:txBody>
            <a:bodyPr lIns="0" tIns="0" rIns="0" bIns="0" rtlCol="0" anchor="t"/>
            <a:lstStyle/>
            <a:p>
              <a:pPr algn="l">
                <a:lnSpc>
                  <a:spcPts val="3888"/>
                </a:lnSpc>
              </a:pPr>
              <a:r>
                <a:rPr lang="en-US" sz="3600">
                  <a:solidFill>
                    <a:srgbClr val="000000"/>
                  </a:solidFill>
                  <a:latin typeface="Arial"/>
                  <a:ea typeface="Arial"/>
                  <a:cs typeface="Arial"/>
                  <a:sym typeface="Arial"/>
                </a:rPr>
                <a:t>Thành viên:	</a:t>
              </a:r>
            </a:p>
            <a:p>
              <a:pPr algn="l">
                <a:lnSpc>
                  <a:spcPts val="3888"/>
                </a:lnSpc>
              </a:pPr>
              <a:endParaRPr lang="en-US" sz="3600">
                <a:solidFill>
                  <a:srgbClr val="000000"/>
                </a:solidFill>
                <a:latin typeface="Arial"/>
                <a:ea typeface="Arial"/>
                <a:cs typeface="Arial"/>
                <a:sym typeface="Arial"/>
              </a:endParaRPr>
            </a:p>
            <a:p>
              <a:pPr algn="l">
                <a:lnSpc>
                  <a:spcPts val="3888"/>
                </a:lnSpc>
              </a:pPr>
              <a:endParaRPr lang="en-US" sz="3600">
                <a:solidFill>
                  <a:srgbClr val="000000"/>
                </a:solidFill>
                <a:latin typeface="Arial"/>
                <a:ea typeface="Arial"/>
                <a:cs typeface="Arial"/>
                <a:sym typeface="Arial"/>
              </a:endParaRPr>
            </a:p>
          </p:txBody>
        </p:sp>
      </p:grpSp>
      <p:sp>
        <p:nvSpPr>
          <p:cNvPr id="8" name="Freeform 8"/>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9" name="Freeform 9"/>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sp>
        <p:nvSpPr>
          <p:cNvPr id="10" name="Freeform 10"/>
          <p:cNvSpPr/>
          <p:nvPr/>
        </p:nvSpPr>
        <p:spPr>
          <a:xfrm rot="-10800000">
            <a:off x="205737" y="8305510"/>
            <a:ext cx="17945100" cy="1905581"/>
          </a:xfrm>
          <a:custGeom>
            <a:avLst/>
            <a:gdLst/>
            <a:ahLst/>
            <a:cxnLst/>
            <a:rect l="l" t="t" r="r" b="b"/>
            <a:pathLst>
              <a:path w="17945100" h="1905581">
                <a:moveTo>
                  <a:pt x="0" y="0"/>
                </a:moveTo>
                <a:lnTo>
                  <a:pt x="17945100" y="0"/>
                </a:lnTo>
                <a:lnTo>
                  <a:pt x="17945100" y="1905580"/>
                </a:lnTo>
                <a:lnTo>
                  <a:pt x="0" y="1905580"/>
                </a:lnTo>
                <a:lnTo>
                  <a:pt x="0" y="0"/>
                </a:lnTo>
                <a:close/>
              </a:path>
            </a:pathLst>
          </a:custGeom>
          <a:blipFill>
            <a:blip r:embed="rId5"/>
            <a:stretch>
              <a:fillRect b="-80293"/>
            </a:stretch>
          </a:blipFill>
        </p:spPr>
        <p:txBody>
          <a:bodyPr/>
          <a:lstStyle/>
          <a:p>
            <a:endParaRPr lang="en-US"/>
          </a:p>
        </p:txBody>
      </p:sp>
      <p:grpSp>
        <p:nvGrpSpPr>
          <p:cNvPr id="11" name="Group 11"/>
          <p:cNvGrpSpPr/>
          <p:nvPr/>
        </p:nvGrpSpPr>
        <p:grpSpPr>
          <a:xfrm>
            <a:off x="3099742" y="6622847"/>
            <a:ext cx="13716000" cy="2800302"/>
            <a:chOff x="0" y="0"/>
            <a:chExt cx="18288000" cy="3733736"/>
          </a:xfrm>
        </p:grpSpPr>
        <p:sp>
          <p:nvSpPr>
            <p:cNvPr id="12" name="Freeform 12"/>
            <p:cNvSpPr/>
            <p:nvPr/>
          </p:nvSpPr>
          <p:spPr>
            <a:xfrm>
              <a:off x="0" y="0"/>
              <a:ext cx="18288000" cy="3733736"/>
            </a:xfrm>
            <a:custGeom>
              <a:avLst/>
              <a:gdLst/>
              <a:ahLst/>
              <a:cxnLst/>
              <a:rect l="l" t="t" r="r" b="b"/>
              <a:pathLst>
                <a:path w="18288000" h="3733736">
                  <a:moveTo>
                    <a:pt x="0" y="0"/>
                  </a:moveTo>
                  <a:lnTo>
                    <a:pt x="18288000" y="0"/>
                  </a:lnTo>
                  <a:lnTo>
                    <a:pt x="18288000" y="3733736"/>
                  </a:lnTo>
                  <a:lnTo>
                    <a:pt x="0" y="3733736"/>
                  </a:lnTo>
                  <a:close/>
                </a:path>
              </a:pathLst>
            </a:custGeom>
            <a:solidFill>
              <a:srgbClr val="000000">
                <a:alpha val="0"/>
              </a:srgbClr>
            </a:solidFill>
          </p:spPr>
          <p:txBody>
            <a:bodyPr/>
            <a:lstStyle/>
            <a:p>
              <a:endParaRPr lang="en-US"/>
            </a:p>
          </p:txBody>
        </p:sp>
        <p:sp>
          <p:nvSpPr>
            <p:cNvPr id="13" name="TextBox 13"/>
            <p:cNvSpPr txBox="1"/>
            <p:nvPr/>
          </p:nvSpPr>
          <p:spPr>
            <a:xfrm>
              <a:off x="0" y="-28575"/>
              <a:ext cx="18288000" cy="3762311"/>
            </a:xfrm>
            <a:prstGeom prst="rect">
              <a:avLst/>
            </a:prstGeom>
          </p:spPr>
          <p:txBody>
            <a:bodyPr lIns="0" tIns="0" rIns="0" bIns="0" rtlCol="0" anchor="t"/>
            <a:lstStyle/>
            <a:p>
              <a:pPr marL="777240" lvl="1" indent="-388620" algn="l">
                <a:lnSpc>
                  <a:spcPts val="3888"/>
                </a:lnSpc>
                <a:buAutoNum type="arabicPeriod"/>
              </a:pPr>
              <a:r>
                <a:rPr lang="en-US" sz="3600">
                  <a:solidFill>
                    <a:srgbClr val="000000"/>
                  </a:solidFill>
                  <a:latin typeface="Arial"/>
                  <a:ea typeface="Arial"/>
                  <a:cs typeface="Arial"/>
                  <a:sym typeface="Arial"/>
                </a:rPr>
                <a:t> Nguyễn Thành Công - 22520169</a:t>
              </a:r>
            </a:p>
            <a:p>
              <a:pPr marL="777240" lvl="1" indent="-388620" algn="l">
                <a:lnSpc>
                  <a:spcPts val="3888"/>
                </a:lnSpc>
                <a:buAutoNum type="arabicPeriod"/>
              </a:pPr>
              <a:r>
                <a:rPr lang="en-US" sz="3600">
                  <a:solidFill>
                    <a:srgbClr val="000000"/>
                  </a:solidFill>
                  <a:latin typeface="Arial"/>
                  <a:ea typeface="Arial"/>
                  <a:cs typeface="Arial"/>
                  <a:sym typeface="Arial"/>
                </a:rPr>
                <a:t> Lê Hoàng Phong - 22521086</a:t>
              </a:r>
            </a:p>
            <a:p>
              <a:pPr marL="777240" lvl="1" indent="-388620" algn="l">
                <a:lnSpc>
                  <a:spcPts val="3888"/>
                </a:lnSpc>
                <a:buAutoNum type="arabicPeriod"/>
              </a:pPr>
              <a:r>
                <a:rPr lang="en-US" sz="3600">
                  <a:solidFill>
                    <a:srgbClr val="000000"/>
                  </a:solidFill>
                  <a:latin typeface="Arial"/>
                  <a:ea typeface="Arial"/>
                  <a:cs typeface="Arial"/>
                  <a:sym typeface="Arial"/>
                </a:rPr>
                <a:t> Nguyễn Thị Như Quỳnh - 22521233</a:t>
              </a:r>
            </a:p>
            <a:p>
              <a:pPr algn="l">
                <a:lnSpc>
                  <a:spcPts val="3888"/>
                </a:lnSpc>
              </a:pPr>
              <a:endParaRPr lang="en-US" sz="3600">
                <a:solidFill>
                  <a:srgbClr val="000000"/>
                </a:solidFill>
                <a:latin typeface="Arial"/>
                <a:ea typeface="Arial"/>
                <a:cs typeface="Arial"/>
                <a:sym typeface="Arial"/>
              </a:endParaRPr>
            </a:p>
          </p:txBody>
        </p:sp>
      </p:grpSp>
      <p:grpSp>
        <p:nvGrpSpPr>
          <p:cNvPr id="14" name="Group 14"/>
          <p:cNvGrpSpPr/>
          <p:nvPr/>
        </p:nvGrpSpPr>
        <p:grpSpPr>
          <a:xfrm>
            <a:off x="5004758" y="4182952"/>
            <a:ext cx="9905967" cy="915338"/>
            <a:chOff x="0" y="0"/>
            <a:chExt cx="13207956" cy="1220451"/>
          </a:xfrm>
        </p:grpSpPr>
        <p:sp>
          <p:nvSpPr>
            <p:cNvPr id="15" name="Freeform 15"/>
            <p:cNvSpPr/>
            <p:nvPr/>
          </p:nvSpPr>
          <p:spPr>
            <a:xfrm>
              <a:off x="0" y="0"/>
              <a:ext cx="13207957" cy="1220451"/>
            </a:xfrm>
            <a:custGeom>
              <a:avLst/>
              <a:gdLst/>
              <a:ahLst/>
              <a:cxnLst/>
              <a:rect l="l" t="t" r="r" b="b"/>
              <a:pathLst>
                <a:path w="13207957" h="1220451">
                  <a:moveTo>
                    <a:pt x="0" y="0"/>
                  </a:moveTo>
                  <a:lnTo>
                    <a:pt x="13207957" y="0"/>
                  </a:lnTo>
                  <a:lnTo>
                    <a:pt x="13207957" y="1220451"/>
                  </a:lnTo>
                  <a:lnTo>
                    <a:pt x="0" y="1220451"/>
                  </a:lnTo>
                  <a:close/>
                </a:path>
              </a:pathLst>
            </a:custGeom>
            <a:solidFill>
              <a:srgbClr val="000000">
                <a:alpha val="0"/>
              </a:srgbClr>
            </a:solidFill>
          </p:spPr>
          <p:txBody>
            <a:bodyPr/>
            <a:lstStyle/>
            <a:p>
              <a:endParaRPr lang="en-US"/>
            </a:p>
          </p:txBody>
        </p:sp>
        <p:sp>
          <p:nvSpPr>
            <p:cNvPr id="16" name="TextBox 16"/>
            <p:cNvSpPr txBox="1"/>
            <p:nvPr/>
          </p:nvSpPr>
          <p:spPr>
            <a:xfrm>
              <a:off x="0" y="-28575"/>
              <a:ext cx="13207956" cy="1249026"/>
            </a:xfrm>
            <a:prstGeom prst="rect">
              <a:avLst/>
            </a:prstGeom>
          </p:spPr>
          <p:txBody>
            <a:bodyPr lIns="0" tIns="0" rIns="0" bIns="0" rtlCol="0" anchor="t"/>
            <a:lstStyle/>
            <a:p>
              <a:pPr algn="l">
                <a:lnSpc>
                  <a:spcPts val="3888"/>
                </a:lnSpc>
              </a:pPr>
              <a:r>
                <a:rPr lang="en-US" sz="3600">
                  <a:solidFill>
                    <a:srgbClr val="000000"/>
                  </a:solidFill>
                  <a:latin typeface="Arial"/>
                  <a:ea typeface="Arial"/>
                  <a:cs typeface="Arial"/>
                  <a:sym typeface="Arial"/>
                </a:rPr>
                <a:t>Môn học: Thiết kế hệ thống SoC</a:t>
              </a:r>
            </a:p>
          </p:txBody>
        </p:sp>
      </p:grpSp>
      <p:grpSp>
        <p:nvGrpSpPr>
          <p:cNvPr id="17" name="Group 17"/>
          <p:cNvGrpSpPr/>
          <p:nvPr/>
        </p:nvGrpSpPr>
        <p:grpSpPr>
          <a:xfrm>
            <a:off x="1028700" y="5098290"/>
            <a:ext cx="9905967" cy="915338"/>
            <a:chOff x="0" y="0"/>
            <a:chExt cx="13207956" cy="1220451"/>
          </a:xfrm>
        </p:grpSpPr>
        <p:sp>
          <p:nvSpPr>
            <p:cNvPr id="18" name="Freeform 18"/>
            <p:cNvSpPr/>
            <p:nvPr/>
          </p:nvSpPr>
          <p:spPr>
            <a:xfrm>
              <a:off x="0" y="0"/>
              <a:ext cx="13207957" cy="1220451"/>
            </a:xfrm>
            <a:custGeom>
              <a:avLst/>
              <a:gdLst/>
              <a:ahLst/>
              <a:cxnLst/>
              <a:rect l="l" t="t" r="r" b="b"/>
              <a:pathLst>
                <a:path w="13207957" h="1220451">
                  <a:moveTo>
                    <a:pt x="0" y="0"/>
                  </a:moveTo>
                  <a:lnTo>
                    <a:pt x="13207957" y="0"/>
                  </a:lnTo>
                  <a:lnTo>
                    <a:pt x="13207957" y="1220451"/>
                  </a:lnTo>
                  <a:lnTo>
                    <a:pt x="0" y="1220451"/>
                  </a:lnTo>
                  <a:close/>
                </a:path>
              </a:pathLst>
            </a:custGeom>
            <a:solidFill>
              <a:srgbClr val="000000">
                <a:alpha val="0"/>
              </a:srgbClr>
            </a:solidFill>
          </p:spPr>
          <p:txBody>
            <a:bodyPr/>
            <a:lstStyle/>
            <a:p>
              <a:endParaRPr lang="en-US"/>
            </a:p>
          </p:txBody>
        </p:sp>
        <p:sp>
          <p:nvSpPr>
            <p:cNvPr id="19" name="TextBox 19"/>
            <p:cNvSpPr txBox="1"/>
            <p:nvPr/>
          </p:nvSpPr>
          <p:spPr>
            <a:xfrm>
              <a:off x="0" y="-28575"/>
              <a:ext cx="13207956" cy="1249026"/>
            </a:xfrm>
            <a:prstGeom prst="rect">
              <a:avLst/>
            </a:prstGeom>
          </p:spPr>
          <p:txBody>
            <a:bodyPr lIns="0" tIns="0" rIns="0" bIns="0" rtlCol="0" anchor="t"/>
            <a:lstStyle/>
            <a:p>
              <a:pPr algn="l">
                <a:lnSpc>
                  <a:spcPts val="3888"/>
                </a:lnSpc>
              </a:pPr>
              <a:r>
                <a:rPr lang="en-US" sz="3600">
                  <a:solidFill>
                    <a:srgbClr val="000000"/>
                  </a:solidFill>
                  <a:latin typeface="Arial"/>
                  <a:ea typeface="Arial"/>
                  <a:cs typeface="Arial"/>
                  <a:sym typeface="Arial"/>
                </a:rPr>
                <a:t>Giảng viên hướng dẫn: Trần Thị Điểm</a:t>
              </a:r>
            </a:p>
          </p:txBody>
        </p:sp>
      </p:grpSp>
      <p:grpSp>
        <p:nvGrpSpPr>
          <p:cNvPr id="20" name="Group 20"/>
          <p:cNvGrpSpPr/>
          <p:nvPr/>
        </p:nvGrpSpPr>
        <p:grpSpPr>
          <a:xfrm>
            <a:off x="2036943" y="815077"/>
            <a:ext cx="14478007" cy="1843318"/>
            <a:chOff x="0" y="0"/>
            <a:chExt cx="19304009" cy="2457758"/>
          </a:xfrm>
        </p:grpSpPr>
        <p:sp>
          <p:nvSpPr>
            <p:cNvPr id="21" name="Freeform 21"/>
            <p:cNvSpPr/>
            <p:nvPr/>
          </p:nvSpPr>
          <p:spPr>
            <a:xfrm>
              <a:off x="0" y="0"/>
              <a:ext cx="19304009" cy="2457758"/>
            </a:xfrm>
            <a:custGeom>
              <a:avLst/>
              <a:gdLst/>
              <a:ahLst/>
              <a:cxnLst/>
              <a:rect l="l" t="t" r="r" b="b"/>
              <a:pathLst>
                <a:path w="19304009" h="2457758">
                  <a:moveTo>
                    <a:pt x="0" y="0"/>
                  </a:moveTo>
                  <a:lnTo>
                    <a:pt x="19304009" y="0"/>
                  </a:lnTo>
                  <a:lnTo>
                    <a:pt x="19304009" y="2457758"/>
                  </a:lnTo>
                  <a:lnTo>
                    <a:pt x="0" y="2457758"/>
                  </a:lnTo>
                  <a:close/>
                </a:path>
              </a:pathLst>
            </a:custGeom>
            <a:solidFill>
              <a:srgbClr val="000000">
                <a:alpha val="0"/>
              </a:srgbClr>
            </a:solidFill>
          </p:spPr>
          <p:txBody>
            <a:bodyPr/>
            <a:lstStyle/>
            <a:p>
              <a:endParaRPr lang="en-US"/>
            </a:p>
          </p:txBody>
        </p:sp>
        <p:sp>
          <p:nvSpPr>
            <p:cNvPr id="22" name="TextBox 22"/>
            <p:cNvSpPr txBox="1"/>
            <p:nvPr/>
          </p:nvSpPr>
          <p:spPr>
            <a:xfrm>
              <a:off x="0" y="85725"/>
              <a:ext cx="19304009" cy="2372033"/>
            </a:xfrm>
            <a:prstGeom prst="rect">
              <a:avLst/>
            </a:prstGeom>
          </p:spPr>
          <p:txBody>
            <a:bodyPr lIns="0" tIns="0" rIns="0" bIns="0" rtlCol="0" anchor="b"/>
            <a:lstStyle/>
            <a:p>
              <a:pPr algn="ctr">
                <a:lnSpc>
                  <a:spcPts val="9720"/>
                </a:lnSpc>
              </a:pPr>
              <a:r>
                <a:rPr lang="en-US" sz="9000">
                  <a:solidFill>
                    <a:srgbClr val="000000"/>
                  </a:solidFill>
                  <a:latin typeface="Play"/>
                  <a:ea typeface="Play"/>
                  <a:cs typeface="Play"/>
                  <a:sym typeface="Play"/>
                </a:rPr>
                <a:t>BÁO CÁO ĐỒ ÁN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206058" y="2910682"/>
            <a:ext cx="11460917" cy="5902372"/>
          </a:xfrm>
          <a:custGeom>
            <a:avLst/>
            <a:gdLst/>
            <a:ahLst/>
            <a:cxnLst/>
            <a:rect l="l" t="t" r="r" b="b"/>
            <a:pathLst>
              <a:path w="11460917" h="5902372">
                <a:moveTo>
                  <a:pt x="0" y="0"/>
                </a:moveTo>
                <a:lnTo>
                  <a:pt x="11460917" y="0"/>
                </a:lnTo>
                <a:lnTo>
                  <a:pt x="11460917" y="5902372"/>
                </a:lnTo>
                <a:lnTo>
                  <a:pt x="0" y="5902372"/>
                </a:lnTo>
                <a:lnTo>
                  <a:pt x="0" y="0"/>
                </a:lnTo>
                <a:close/>
              </a:path>
            </a:pathLst>
          </a:custGeom>
          <a:blipFill>
            <a:blip r:embed="rId4"/>
            <a:stretch>
              <a:fillRect/>
            </a:stretch>
          </a:blipFill>
        </p:spPr>
        <p:txBody>
          <a:bodyPr/>
          <a:lstStyle/>
          <a:p>
            <a:endParaRPr lang="en-US"/>
          </a:p>
        </p:txBody>
      </p:sp>
      <p:sp>
        <p:nvSpPr>
          <p:cNvPr id="4" name="Freeform 4"/>
          <p:cNvSpPr/>
          <p:nvPr/>
        </p:nvSpPr>
        <p:spPr>
          <a:xfrm>
            <a:off x="11821988" y="5076201"/>
            <a:ext cx="11127429" cy="2744567"/>
          </a:xfrm>
          <a:custGeom>
            <a:avLst/>
            <a:gdLst/>
            <a:ahLst/>
            <a:cxnLst/>
            <a:rect l="l" t="t" r="r" b="b"/>
            <a:pathLst>
              <a:path w="11127429" h="2744567">
                <a:moveTo>
                  <a:pt x="0" y="0"/>
                </a:moveTo>
                <a:lnTo>
                  <a:pt x="11127429" y="0"/>
                </a:lnTo>
                <a:lnTo>
                  <a:pt x="11127429" y="2744567"/>
                </a:lnTo>
                <a:lnTo>
                  <a:pt x="0" y="2744567"/>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3528417" y="140833"/>
            <a:ext cx="15312752" cy="1855203"/>
            <a:chOff x="0" y="0"/>
            <a:chExt cx="20417002" cy="2473604"/>
          </a:xfrm>
        </p:grpSpPr>
        <p:grpSp>
          <p:nvGrpSpPr>
            <p:cNvPr id="6" name="Group 6"/>
            <p:cNvGrpSpPr/>
            <p:nvPr/>
          </p:nvGrpSpPr>
          <p:grpSpPr>
            <a:xfrm>
              <a:off x="0" y="0"/>
              <a:ext cx="19966800" cy="1649070"/>
              <a:chOff x="0" y="0"/>
              <a:chExt cx="19966800" cy="1649070"/>
            </a:xfrm>
          </p:grpSpPr>
          <p:sp>
            <p:nvSpPr>
              <p:cNvPr id="7" name="Freeform 7"/>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8" name="TextBox 8"/>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9" name="Group 9"/>
            <p:cNvGrpSpPr/>
            <p:nvPr/>
          </p:nvGrpSpPr>
          <p:grpSpPr>
            <a:xfrm>
              <a:off x="450202" y="824535"/>
              <a:ext cx="19966800" cy="1649070"/>
              <a:chOff x="0" y="0"/>
              <a:chExt cx="19966800" cy="1649070"/>
            </a:xfrm>
          </p:grpSpPr>
          <p:sp>
            <p:nvSpPr>
              <p:cNvPr id="10" name="Freeform 10"/>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1" name="TextBox 11"/>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 Bọc IP bằng Avalon bus</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465194" y="2485902"/>
            <a:ext cx="10901244" cy="6772398"/>
          </a:xfrm>
          <a:custGeom>
            <a:avLst/>
            <a:gdLst/>
            <a:ahLst/>
            <a:cxnLst/>
            <a:rect l="l" t="t" r="r" b="b"/>
            <a:pathLst>
              <a:path w="10901244" h="6772398">
                <a:moveTo>
                  <a:pt x="0" y="0"/>
                </a:moveTo>
                <a:lnTo>
                  <a:pt x="10901244" y="0"/>
                </a:lnTo>
                <a:lnTo>
                  <a:pt x="10901244" y="6772398"/>
                </a:lnTo>
                <a:lnTo>
                  <a:pt x="0" y="6772398"/>
                </a:lnTo>
                <a:lnTo>
                  <a:pt x="0" y="0"/>
                </a:lnTo>
                <a:close/>
              </a:path>
            </a:pathLst>
          </a:custGeom>
          <a:blipFill>
            <a:blip r:embed="rId4"/>
            <a:stretch>
              <a:fillRect/>
            </a:stretch>
          </a:blipFill>
        </p:spPr>
        <p:txBody>
          <a:bodyPr/>
          <a:lstStyle/>
          <a:p>
            <a:endParaRPr lang="en-US"/>
          </a:p>
        </p:txBody>
      </p:sp>
      <p:sp>
        <p:nvSpPr>
          <p:cNvPr id="4" name="Freeform 4"/>
          <p:cNvSpPr/>
          <p:nvPr/>
        </p:nvSpPr>
        <p:spPr>
          <a:xfrm>
            <a:off x="9409254" y="128403"/>
            <a:ext cx="8925730" cy="6772398"/>
          </a:xfrm>
          <a:custGeom>
            <a:avLst/>
            <a:gdLst/>
            <a:ahLst/>
            <a:cxnLst/>
            <a:rect l="l" t="t" r="r" b="b"/>
            <a:pathLst>
              <a:path w="8925730" h="6772398">
                <a:moveTo>
                  <a:pt x="0" y="0"/>
                </a:moveTo>
                <a:lnTo>
                  <a:pt x="8925730" y="0"/>
                </a:lnTo>
                <a:lnTo>
                  <a:pt x="8925730" y="6772398"/>
                </a:lnTo>
                <a:lnTo>
                  <a:pt x="0" y="6772398"/>
                </a:lnTo>
                <a:lnTo>
                  <a:pt x="0" y="0"/>
                </a:lnTo>
                <a:close/>
              </a:path>
            </a:pathLst>
          </a:custGeom>
          <a:blipFill>
            <a:blip r:embed="rId5"/>
            <a:stretch>
              <a:fillRect/>
            </a:stretch>
          </a:blipFill>
        </p:spPr>
        <p:txBody>
          <a:bodyPr/>
          <a:lstStyle/>
          <a:p>
            <a:endParaRPr lang="en-US"/>
          </a:p>
        </p:txBody>
      </p:sp>
      <p:sp>
        <p:nvSpPr>
          <p:cNvPr id="5" name="Freeform 5"/>
          <p:cNvSpPr/>
          <p:nvPr/>
        </p:nvSpPr>
        <p:spPr>
          <a:xfrm>
            <a:off x="9409254" y="6900801"/>
            <a:ext cx="6722718" cy="3070472"/>
          </a:xfrm>
          <a:custGeom>
            <a:avLst/>
            <a:gdLst/>
            <a:ahLst/>
            <a:cxnLst/>
            <a:rect l="l" t="t" r="r" b="b"/>
            <a:pathLst>
              <a:path w="6722718" h="3070472">
                <a:moveTo>
                  <a:pt x="0" y="0"/>
                </a:moveTo>
                <a:lnTo>
                  <a:pt x="6722718" y="0"/>
                </a:lnTo>
                <a:lnTo>
                  <a:pt x="6722718" y="3070472"/>
                </a:lnTo>
                <a:lnTo>
                  <a:pt x="0" y="3070472"/>
                </a:lnTo>
                <a:lnTo>
                  <a:pt x="0" y="0"/>
                </a:lnTo>
                <a:close/>
              </a:path>
            </a:pathLst>
          </a:custGeom>
          <a:blipFill>
            <a:blip r:embed="rId6"/>
            <a:stretch>
              <a:fillRect/>
            </a:stretch>
          </a:blipFill>
        </p:spPr>
        <p:txBody>
          <a:bodyPr/>
          <a:lstStyle/>
          <a:p>
            <a:endParaRPr lang="en-US"/>
          </a:p>
        </p:txBody>
      </p:sp>
      <p:grpSp>
        <p:nvGrpSpPr>
          <p:cNvPr id="6" name="Group 6"/>
          <p:cNvGrpSpPr/>
          <p:nvPr/>
        </p:nvGrpSpPr>
        <p:grpSpPr>
          <a:xfrm>
            <a:off x="2517963" y="147186"/>
            <a:ext cx="15312752" cy="1855203"/>
            <a:chOff x="0" y="0"/>
            <a:chExt cx="20417002" cy="2473604"/>
          </a:xfrm>
        </p:grpSpPr>
        <p:grpSp>
          <p:nvGrpSpPr>
            <p:cNvPr id="7" name="Group 7"/>
            <p:cNvGrpSpPr/>
            <p:nvPr/>
          </p:nvGrpSpPr>
          <p:grpSpPr>
            <a:xfrm>
              <a:off x="0" y="0"/>
              <a:ext cx="19966800" cy="1649070"/>
              <a:chOff x="0" y="0"/>
              <a:chExt cx="19966800" cy="1649070"/>
            </a:xfrm>
          </p:grpSpPr>
          <p:sp>
            <p:nvSpPr>
              <p:cNvPr id="8" name="Freeform 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9" name="TextBox 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10" name="Group 10"/>
            <p:cNvGrpSpPr/>
            <p:nvPr/>
          </p:nvGrpSpPr>
          <p:grpSpPr>
            <a:xfrm>
              <a:off x="450202" y="824535"/>
              <a:ext cx="19966800" cy="1649070"/>
              <a:chOff x="0" y="0"/>
              <a:chExt cx="19966800" cy="1649070"/>
            </a:xfrm>
          </p:grpSpPr>
          <p:sp>
            <p:nvSpPr>
              <p:cNvPr id="11" name="Freeform 11"/>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2" name="TextBox 12"/>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 Bọc IP bằng Avalon bus</a:t>
                </a: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808870" y="3942884"/>
            <a:ext cx="16214992" cy="6344116"/>
          </a:xfrm>
          <a:custGeom>
            <a:avLst/>
            <a:gdLst/>
            <a:ahLst/>
            <a:cxnLst/>
            <a:rect l="l" t="t" r="r" b="b"/>
            <a:pathLst>
              <a:path w="16214992" h="6344116">
                <a:moveTo>
                  <a:pt x="0" y="0"/>
                </a:moveTo>
                <a:lnTo>
                  <a:pt x="16214992" y="0"/>
                </a:lnTo>
                <a:lnTo>
                  <a:pt x="16214992" y="6344116"/>
                </a:lnTo>
                <a:lnTo>
                  <a:pt x="0" y="634411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3528417" y="140833"/>
            <a:ext cx="15312752" cy="1855203"/>
            <a:chOff x="0" y="0"/>
            <a:chExt cx="20417002" cy="2473604"/>
          </a:xfrm>
        </p:grpSpPr>
        <p:grpSp>
          <p:nvGrpSpPr>
            <p:cNvPr id="5" name="Group 5"/>
            <p:cNvGrpSpPr/>
            <p:nvPr/>
          </p:nvGrpSpPr>
          <p:grpSpPr>
            <a:xfrm>
              <a:off x="0" y="0"/>
              <a:ext cx="19966800" cy="1649070"/>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8" name="Group 8"/>
            <p:cNvGrpSpPr/>
            <p:nvPr/>
          </p:nvGrpSpPr>
          <p:grpSpPr>
            <a:xfrm>
              <a:off x="450202" y="824535"/>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 Bọc IP bằng Avalon bus</a:t>
                </a:r>
              </a:p>
            </p:txBody>
          </p:sp>
        </p:grpSp>
      </p:grpSp>
      <p:grpSp>
        <p:nvGrpSpPr>
          <p:cNvPr id="11" name="Group 11"/>
          <p:cNvGrpSpPr/>
          <p:nvPr/>
        </p:nvGrpSpPr>
        <p:grpSpPr>
          <a:xfrm>
            <a:off x="1028700" y="2558998"/>
            <a:ext cx="16505788" cy="1379452"/>
            <a:chOff x="0" y="0"/>
            <a:chExt cx="22007717" cy="1839270"/>
          </a:xfrm>
        </p:grpSpPr>
        <p:sp>
          <p:nvSpPr>
            <p:cNvPr id="12" name="Freeform 12"/>
            <p:cNvSpPr/>
            <p:nvPr/>
          </p:nvSpPr>
          <p:spPr>
            <a:xfrm>
              <a:off x="0" y="0"/>
              <a:ext cx="22007717" cy="1839270"/>
            </a:xfrm>
            <a:custGeom>
              <a:avLst/>
              <a:gdLst/>
              <a:ahLst/>
              <a:cxnLst/>
              <a:rect l="l" t="t" r="r" b="b"/>
              <a:pathLst>
                <a:path w="22007717" h="1839270">
                  <a:moveTo>
                    <a:pt x="0" y="0"/>
                  </a:moveTo>
                  <a:lnTo>
                    <a:pt x="22007717" y="0"/>
                  </a:lnTo>
                  <a:lnTo>
                    <a:pt x="22007717" y="1839270"/>
                  </a:lnTo>
                  <a:lnTo>
                    <a:pt x="0" y="1839270"/>
                  </a:lnTo>
                  <a:close/>
                </a:path>
              </a:pathLst>
            </a:custGeom>
            <a:solidFill>
              <a:srgbClr val="000000">
                <a:alpha val="0"/>
              </a:srgbClr>
            </a:solidFill>
          </p:spPr>
          <p:txBody>
            <a:bodyPr/>
            <a:lstStyle/>
            <a:p>
              <a:endParaRPr lang="en-US"/>
            </a:p>
          </p:txBody>
        </p:sp>
        <p:sp>
          <p:nvSpPr>
            <p:cNvPr id="13" name="TextBox 13"/>
            <p:cNvSpPr txBox="1"/>
            <p:nvPr/>
          </p:nvSpPr>
          <p:spPr>
            <a:xfrm>
              <a:off x="0" y="28575"/>
              <a:ext cx="22007717" cy="1810695"/>
            </a:xfrm>
            <a:prstGeom prst="rect">
              <a:avLst/>
            </a:prstGeom>
          </p:spPr>
          <p:txBody>
            <a:bodyPr lIns="0" tIns="0" rIns="0" bIns="0" rtlCol="0" anchor="ctr"/>
            <a:lstStyle/>
            <a:p>
              <a:pPr algn="l">
                <a:lnSpc>
                  <a:spcPts val="3240"/>
                </a:lnSpc>
              </a:pPr>
              <a:r>
                <a:rPr lang="en-US" sz="3000">
                  <a:solidFill>
                    <a:srgbClr val="000000"/>
                  </a:solidFill>
                  <a:latin typeface="Play"/>
                  <a:ea typeface="Play"/>
                  <a:cs typeface="Play"/>
                  <a:sym typeface="Play"/>
                </a:rPr>
                <a:t>       waveform: </a:t>
              </a:r>
            </a:p>
            <a:p>
              <a:pPr algn="l">
                <a:lnSpc>
                  <a:spcPts val="3240"/>
                </a:lnSpc>
              </a:pPr>
              <a:r>
                <a:rPr lang="en-US" sz="3000">
                  <a:solidFill>
                    <a:srgbClr val="000000"/>
                  </a:solidFill>
                  <a:latin typeface="Play"/>
                  <a:ea typeface="Play"/>
                  <a:cs typeface="Play"/>
                  <a:sym typeface="Play"/>
                </a:rPr>
                <a:t>Ghi block vào 16 địa chỉ từ 0x00 → 0x0F, sau đó gửi tín hiệu start vào địa chỉ 0x10, với đầu vào là chuỗi “abc” đã được chuyển sang mã nhị phân và được thực hiện đệm bit bằng code C</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740902" y="3125845"/>
            <a:ext cx="16518398" cy="6132455"/>
          </a:xfrm>
          <a:custGeom>
            <a:avLst/>
            <a:gdLst/>
            <a:ahLst/>
            <a:cxnLst/>
            <a:rect l="l" t="t" r="r" b="b"/>
            <a:pathLst>
              <a:path w="16518398" h="6132455">
                <a:moveTo>
                  <a:pt x="0" y="0"/>
                </a:moveTo>
                <a:lnTo>
                  <a:pt x="16518398" y="0"/>
                </a:lnTo>
                <a:lnTo>
                  <a:pt x="16518398" y="6132455"/>
                </a:lnTo>
                <a:lnTo>
                  <a:pt x="0" y="6132455"/>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3528417" y="140833"/>
            <a:ext cx="15312752" cy="1855203"/>
            <a:chOff x="0" y="0"/>
            <a:chExt cx="20417002" cy="2473604"/>
          </a:xfrm>
        </p:grpSpPr>
        <p:grpSp>
          <p:nvGrpSpPr>
            <p:cNvPr id="5" name="Group 5"/>
            <p:cNvGrpSpPr/>
            <p:nvPr/>
          </p:nvGrpSpPr>
          <p:grpSpPr>
            <a:xfrm>
              <a:off x="0" y="0"/>
              <a:ext cx="19966800" cy="1649070"/>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8" name="Group 8"/>
            <p:cNvGrpSpPr/>
            <p:nvPr/>
          </p:nvGrpSpPr>
          <p:grpSpPr>
            <a:xfrm>
              <a:off x="450202" y="824535"/>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 Bọc IP bằng Avalon bus</a:t>
                </a:r>
              </a:p>
            </p:txBody>
          </p:sp>
        </p:grpSp>
      </p:grpSp>
      <p:grpSp>
        <p:nvGrpSpPr>
          <p:cNvPr id="11" name="Group 11"/>
          <p:cNvGrpSpPr/>
          <p:nvPr/>
        </p:nvGrpSpPr>
        <p:grpSpPr>
          <a:xfrm>
            <a:off x="647123" y="2002389"/>
            <a:ext cx="18194046" cy="1236802"/>
            <a:chOff x="0" y="0"/>
            <a:chExt cx="24258728" cy="1649070"/>
          </a:xfrm>
        </p:grpSpPr>
        <p:sp>
          <p:nvSpPr>
            <p:cNvPr id="12" name="Freeform 12"/>
            <p:cNvSpPr/>
            <p:nvPr/>
          </p:nvSpPr>
          <p:spPr>
            <a:xfrm>
              <a:off x="0" y="0"/>
              <a:ext cx="24258729" cy="1649070"/>
            </a:xfrm>
            <a:custGeom>
              <a:avLst/>
              <a:gdLst/>
              <a:ahLst/>
              <a:cxnLst/>
              <a:rect l="l" t="t" r="r" b="b"/>
              <a:pathLst>
                <a:path w="24258729" h="1649070">
                  <a:moveTo>
                    <a:pt x="0" y="0"/>
                  </a:moveTo>
                  <a:lnTo>
                    <a:pt x="24258729" y="0"/>
                  </a:lnTo>
                  <a:lnTo>
                    <a:pt x="24258729"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24258728" cy="1620495"/>
            </a:xfrm>
            <a:prstGeom prst="rect">
              <a:avLst/>
            </a:prstGeom>
          </p:spPr>
          <p:txBody>
            <a:bodyPr lIns="0" tIns="0" rIns="0" bIns="0" rtlCol="0" anchor="ctr"/>
            <a:lstStyle/>
            <a:p>
              <a:pPr algn="l">
                <a:lnSpc>
                  <a:spcPts val="3240"/>
                </a:lnSpc>
              </a:pPr>
              <a:r>
                <a:rPr lang="en-US" sz="3000">
                  <a:solidFill>
                    <a:srgbClr val="000000"/>
                  </a:solidFill>
                  <a:latin typeface="Play"/>
                  <a:ea typeface="Play"/>
                  <a:cs typeface="Play"/>
                  <a:sym typeface="Play"/>
                </a:rPr>
                <a:t>       waveform: </a:t>
              </a:r>
            </a:p>
            <a:p>
              <a:pPr algn="l">
                <a:lnSpc>
                  <a:spcPts val="3240"/>
                </a:lnSpc>
              </a:pPr>
              <a:r>
                <a:rPr lang="en-US" sz="3000">
                  <a:solidFill>
                    <a:srgbClr val="000000"/>
                  </a:solidFill>
                  <a:latin typeface="Play"/>
                  <a:ea typeface="Play"/>
                  <a:cs typeface="Play"/>
                  <a:sym typeface="Play"/>
                </a:rPr>
                <a:t>Đọc tín hiệu done từ địa chỉ 0x10, sau đó đọc digest từ 8 địa chỉ từ 0x80 → 0x87</a:t>
              </a:r>
            </a:p>
          </p:txBody>
        </p:sp>
      </p:grpSp>
      <p:grpSp>
        <p:nvGrpSpPr>
          <p:cNvPr id="14" name="Group 14"/>
          <p:cNvGrpSpPr/>
          <p:nvPr/>
        </p:nvGrpSpPr>
        <p:grpSpPr>
          <a:xfrm>
            <a:off x="4465262" y="7882890"/>
            <a:ext cx="8706802" cy="1375410"/>
            <a:chOff x="0" y="0"/>
            <a:chExt cx="11609070" cy="1833880"/>
          </a:xfrm>
        </p:grpSpPr>
        <p:sp>
          <p:nvSpPr>
            <p:cNvPr id="15" name="Freeform 15"/>
            <p:cNvSpPr/>
            <p:nvPr/>
          </p:nvSpPr>
          <p:spPr>
            <a:xfrm>
              <a:off x="46990" y="-24130"/>
              <a:ext cx="11518900" cy="1819910"/>
            </a:xfrm>
            <a:custGeom>
              <a:avLst/>
              <a:gdLst/>
              <a:ahLst/>
              <a:cxnLst/>
              <a:rect l="l" t="t" r="r" b="b"/>
              <a:pathLst>
                <a:path w="11518900" h="1819910">
                  <a:moveTo>
                    <a:pt x="63500" y="882650"/>
                  </a:moveTo>
                  <a:cubicBezTo>
                    <a:pt x="77470" y="699770"/>
                    <a:pt x="113030" y="647700"/>
                    <a:pt x="146050" y="605790"/>
                  </a:cubicBezTo>
                  <a:cubicBezTo>
                    <a:pt x="177800" y="566420"/>
                    <a:pt x="215900" y="532130"/>
                    <a:pt x="260350" y="502920"/>
                  </a:cubicBezTo>
                  <a:cubicBezTo>
                    <a:pt x="306070" y="471170"/>
                    <a:pt x="346710" y="453390"/>
                    <a:pt x="419100" y="426720"/>
                  </a:cubicBezTo>
                  <a:cubicBezTo>
                    <a:pt x="558800" y="377190"/>
                    <a:pt x="849630" y="308610"/>
                    <a:pt x="1049020" y="265430"/>
                  </a:cubicBezTo>
                  <a:cubicBezTo>
                    <a:pt x="1229360" y="224790"/>
                    <a:pt x="1400810" y="195580"/>
                    <a:pt x="1563370" y="170180"/>
                  </a:cubicBezTo>
                  <a:cubicBezTo>
                    <a:pt x="1710690" y="146050"/>
                    <a:pt x="1832610" y="128270"/>
                    <a:pt x="1985010" y="114300"/>
                  </a:cubicBezTo>
                  <a:cubicBezTo>
                    <a:pt x="2164080" y="100330"/>
                    <a:pt x="2345690" y="97790"/>
                    <a:pt x="2570480" y="91440"/>
                  </a:cubicBezTo>
                  <a:cubicBezTo>
                    <a:pt x="2877820" y="83820"/>
                    <a:pt x="3171190" y="81280"/>
                    <a:pt x="3661410" y="77470"/>
                  </a:cubicBezTo>
                  <a:cubicBezTo>
                    <a:pt x="4673600" y="71120"/>
                    <a:pt x="7383780" y="0"/>
                    <a:pt x="8319770" y="74930"/>
                  </a:cubicBezTo>
                  <a:cubicBezTo>
                    <a:pt x="8728710" y="107950"/>
                    <a:pt x="8909050" y="180340"/>
                    <a:pt x="9193530" y="215900"/>
                  </a:cubicBezTo>
                  <a:cubicBezTo>
                    <a:pt x="9462770" y="248920"/>
                    <a:pt x="9781540" y="274320"/>
                    <a:pt x="9984740" y="284480"/>
                  </a:cubicBezTo>
                  <a:cubicBezTo>
                    <a:pt x="10111740" y="290830"/>
                    <a:pt x="10180320" y="278130"/>
                    <a:pt x="10294620" y="288290"/>
                  </a:cubicBezTo>
                  <a:cubicBezTo>
                    <a:pt x="10443210" y="302260"/>
                    <a:pt x="10650220" y="355600"/>
                    <a:pt x="10796270" y="373380"/>
                  </a:cubicBezTo>
                  <a:cubicBezTo>
                    <a:pt x="10909300" y="388620"/>
                    <a:pt x="10999470" y="370840"/>
                    <a:pt x="11095990" y="398780"/>
                  </a:cubicBezTo>
                  <a:cubicBezTo>
                    <a:pt x="11200130" y="429260"/>
                    <a:pt x="11334750" y="494030"/>
                    <a:pt x="11398250" y="553720"/>
                  </a:cubicBezTo>
                  <a:cubicBezTo>
                    <a:pt x="11440160" y="593090"/>
                    <a:pt x="11459210" y="641350"/>
                    <a:pt x="11475720" y="683260"/>
                  </a:cubicBezTo>
                  <a:cubicBezTo>
                    <a:pt x="11490960" y="717550"/>
                    <a:pt x="11497310" y="742950"/>
                    <a:pt x="11503660" y="783590"/>
                  </a:cubicBezTo>
                  <a:cubicBezTo>
                    <a:pt x="11512550" y="844550"/>
                    <a:pt x="11518900" y="944880"/>
                    <a:pt x="11511280" y="1010920"/>
                  </a:cubicBezTo>
                  <a:cubicBezTo>
                    <a:pt x="11504930" y="1062990"/>
                    <a:pt x="11496040" y="1112520"/>
                    <a:pt x="11471910" y="1150620"/>
                  </a:cubicBezTo>
                  <a:cubicBezTo>
                    <a:pt x="11450320" y="1183640"/>
                    <a:pt x="11416030" y="1203960"/>
                    <a:pt x="11381740" y="1229360"/>
                  </a:cubicBezTo>
                  <a:cubicBezTo>
                    <a:pt x="11342370" y="1258570"/>
                    <a:pt x="11318240" y="1286510"/>
                    <a:pt x="11248390" y="1315720"/>
                  </a:cubicBezTo>
                  <a:cubicBezTo>
                    <a:pt x="11052810" y="1395730"/>
                    <a:pt x="10393680" y="1518920"/>
                    <a:pt x="10055860" y="1558290"/>
                  </a:cubicBezTo>
                  <a:cubicBezTo>
                    <a:pt x="9809480" y="1587500"/>
                    <a:pt x="9617710" y="1564640"/>
                    <a:pt x="9410700" y="1579880"/>
                  </a:cubicBezTo>
                  <a:cubicBezTo>
                    <a:pt x="9217660" y="1593850"/>
                    <a:pt x="9036050" y="1628140"/>
                    <a:pt x="8851900" y="1643380"/>
                  </a:cubicBezTo>
                  <a:cubicBezTo>
                    <a:pt x="8674100" y="1658620"/>
                    <a:pt x="8520430" y="1656080"/>
                    <a:pt x="8322310" y="1671320"/>
                  </a:cubicBezTo>
                  <a:cubicBezTo>
                    <a:pt x="8068310" y="1691640"/>
                    <a:pt x="7707630" y="1744980"/>
                    <a:pt x="7453630" y="1762760"/>
                  </a:cubicBezTo>
                  <a:cubicBezTo>
                    <a:pt x="7254240" y="1776730"/>
                    <a:pt x="7181850" y="1774190"/>
                    <a:pt x="6921500" y="1779270"/>
                  </a:cubicBezTo>
                  <a:cubicBezTo>
                    <a:pt x="6196330" y="1790700"/>
                    <a:pt x="3732530" y="1781810"/>
                    <a:pt x="2805430" y="1789430"/>
                  </a:cubicBezTo>
                  <a:cubicBezTo>
                    <a:pt x="2332990" y="1794510"/>
                    <a:pt x="1993900" y="1819910"/>
                    <a:pt x="1736090" y="1805940"/>
                  </a:cubicBezTo>
                  <a:cubicBezTo>
                    <a:pt x="1588770" y="1798320"/>
                    <a:pt x="1517650" y="1790700"/>
                    <a:pt x="1390650" y="1764030"/>
                  </a:cubicBezTo>
                  <a:cubicBezTo>
                    <a:pt x="1230630" y="1729740"/>
                    <a:pt x="958850" y="1640840"/>
                    <a:pt x="853440" y="1598930"/>
                  </a:cubicBezTo>
                  <a:cubicBezTo>
                    <a:pt x="808990" y="1579880"/>
                    <a:pt x="797560" y="1573530"/>
                    <a:pt x="759460" y="1550670"/>
                  </a:cubicBezTo>
                  <a:cubicBezTo>
                    <a:pt x="694690" y="1510030"/>
                    <a:pt x="588010" y="1419860"/>
                    <a:pt x="504190" y="1365250"/>
                  </a:cubicBezTo>
                  <a:cubicBezTo>
                    <a:pt x="429260" y="1314450"/>
                    <a:pt x="334010" y="1266190"/>
                    <a:pt x="284480" y="1229360"/>
                  </a:cubicBezTo>
                  <a:cubicBezTo>
                    <a:pt x="256540" y="1207770"/>
                    <a:pt x="251460" y="1192530"/>
                    <a:pt x="223520" y="1174750"/>
                  </a:cubicBezTo>
                  <a:cubicBezTo>
                    <a:pt x="177800" y="1145540"/>
                    <a:pt x="59690" y="1117600"/>
                    <a:pt x="27940" y="1088390"/>
                  </a:cubicBezTo>
                  <a:cubicBezTo>
                    <a:pt x="12700" y="1074420"/>
                    <a:pt x="6350" y="1061720"/>
                    <a:pt x="3810" y="1047750"/>
                  </a:cubicBezTo>
                  <a:cubicBezTo>
                    <a:pt x="1270" y="1032510"/>
                    <a:pt x="1270" y="1014730"/>
                    <a:pt x="8890" y="1000760"/>
                  </a:cubicBezTo>
                  <a:cubicBezTo>
                    <a:pt x="19050" y="984250"/>
                    <a:pt x="44450" y="962660"/>
                    <a:pt x="64770" y="958850"/>
                  </a:cubicBezTo>
                  <a:cubicBezTo>
                    <a:pt x="85090" y="956310"/>
                    <a:pt x="116840" y="967740"/>
                    <a:pt x="130810" y="981710"/>
                  </a:cubicBezTo>
                  <a:cubicBezTo>
                    <a:pt x="144780" y="996950"/>
                    <a:pt x="152400" y="1029970"/>
                    <a:pt x="148590" y="1049020"/>
                  </a:cubicBezTo>
                  <a:cubicBezTo>
                    <a:pt x="143510" y="1069340"/>
                    <a:pt x="121920" y="1094740"/>
                    <a:pt x="102870" y="1101090"/>
                  </a:cubicBezTo>
                  <a:cubicBezTo>
                    <a:pt x="83820" y="1108710"/>
                    <a:pt x="50800" y="1102360"/>
                    <a:pt x="34290" y="1093470"/>
                  </a:cubicBezTo>
                  <a:cubicBezTo>
                    <a:pt x="20320" y="1085850"/>
                    <a:pt x="10160" y="1069340"/>
                    <a:pt x="6350" y="1055370"/>
                  </a:cubicBezTo>
                  <a:cubicBezTo>
                    <a:pt x="1270" y="1041400"/>
                    <a:pt x="0" y="1022350"/>
                    <a:pt x="6350" y="1008380"/>
                  </a:cubicBezTo>
                  <a:cubicBezTo>
                    <a:pt x="13970" y="990600"/>
                    <a:pt x="39370" y="967740"/>
                    <a:pt x="57150" y="961390"/>
                  </a:cubicBezTo>
                  <a:cubicBezTo>
                    <a:pt x="72390" y="956310"/>
                    <a:pt x="91440" y="957580"/>
                    <a:pt x="104140" y="963930"/>
                  </a:cubicBezTo>
                  <a:cubicBezTo>
                    <a:pt x="116840" y="970280"/>
                    <a:pt x="116840" y="984250"/>
                    <a:pt x="132080" y="995680"/>
                  </a:cubicBezTo>
                  <a:cubicBezTo>
                    <a:pt x="165100" y="1018540"/>
                    <a:pt x="274320" y="1042670"/>
                    <a:pt x="316230" y="1069340"/>
                  </a:cubicBezTo>
                  <a:cubicBezTo>
                    <a:pt x="341630" y="1085850"/>
                    <a:pt x="342900" y="1097280"/>
                    <a:pt x="372110" y="1121410"/>
                  </a:cubicBezTo>
                  <a:cubicBezTo>
                    <a:pt x="458470" y="1188720"/>
                    <a:pt x="795020" y="1421130"/>
                    <a:pt x="901700" y="1478280"/>
                  </a:cubicBezTo>
                  <a:cubicBezTo>
                    <a:pt x="944880" y="1501140"/>
                    <a:pt x="955040" y="1502410"/>
                    <a:pt x="998220" y="1517650"/>
                  </a:cubicBezTo>
                  <a:cubicBezTo>
                    <a:pt x="1087120" y="1548130"/>
                    <a:pt x="1276350" y="1604010"/>
                    <a:pt x="1405890" y="1626870"/>
                  </a:cubicBezTo>
                  <a:cubicBezTo>
                    <a:pt x="1520190" y="1648460"/>
                    <a:pt x="1593850" y="1651000"/>
                    <a:pt x="1736090" y="1659890"/>
                  </a:cubicBezTo>
                  <a:cubicBezTo>
                    <a:pt x="1991360" y="1673860"/>
                    <a:pt x="2332990" y="1672590"/>
                    <a:pt x="2805430" y="1675130"/>
                  </a:cubicBezTo>
                  <a:cubicBezTo>
                    <a:pt x="3731260" y="1681480"/>
                    <a:pt x="6196330" y="1675130"/>
                    <a:pt x="6917690" y="1663700"/>
                  </a:cubicBezTo>
                  <a:cubicBezTo>
                    <a:pt x="7175499" y="1658620"/>
                    <a:pt x="7246620" y="1661160"/>
                    <a:pt x="7443470" y="1647190"/>
                  </a:cubicBezTo>
                  <a:cubicBezTo>
                    <a:pt x="7697470" y="1629410"/>
                    <a:pt x="8061959" y="1573530"/>
                    <a:pt x="8315959" y="1553210"/>
                  </a:cubicBezTo>
                  <a:cubicBezTo>
                    <a:pt x="8511540" y="1537970"/>
                    <a:pt x="8661399" y="1540510"/>
                    <a:pt x="8839199" y="1525270"/>
                  </a:cubicBezTo>
                  <a:cubicBezTo>
                    <a:pt x="9024620" y="1510030"/>
                    <a:pt x="9202420" y="1477010"/>
                    <a:pt x="9405620" y="1459230"/>
                  </a:cubicBezTo>
                  <a:cubicBezTo>
                    <a:pt x="9638030" y="1440180"/>
                    <a:pt x="9918699" y="1455420"/>
                    <a:pt x="10157459" y="1418590"/>
                  </a:cubicBezTo>
                  <a:cubicBezTo>
                    <a:pt x="10382249" y="1385570"/>
                    <a:pt x="10618470" y="1300480"/>
                    <a:pt x="10802620" y="1258570"/>
                  </a:cubicBezTo>
                  <a:cubicBezTo>
                    <a:pt x="10939780" y="1226820"/>
                    <a:pt x="11066780" y="1226820"/>
                    <a:pt x="11164570" y="1183640"/>
                  </a:cubicBezTo>
                  <a:cubicBezTo>
                    <a:pt x="11242040" y="1150620"/>
                    <a:pt x="11320780" y="1112520"/>
                    <a:pt x="11352530" y="1049020"/>
                  </a:cubicBezTo>
                  <a:cubicBezTo>
                    <a:pt x="11386820" y="979170"/>
                    <a:pt x="11356340" y="840740"/>
                    <a:pt x="11344909" y="773430"/>
                  </a:cubicBezTo>
                  <a:cubicBezTo>
                    <a:pt x="11337290" y="732790"/>
                    <a:pt x="11337290" y="708660"/>
                    <a:pt x="11313159" y="678180"/>
                  </a:cubicBezTo>
                  <a:cubicBezTo>
                    <a:pt x="11269980" y="628650"/>
                    <a:pt x="11169649" y="577850"/>
                    <a:pt x="11062970" y="543560"/>
                  </a:cubicBezTo>
                  <a:cubicBezTo>
                    <a:pt x="10900409" y="491490"/>
                    <a:pt x="10527030" y="490220"/>
                    <a:pt x="10412730" y="461010"/>
                  </a:cubicBezTo>
                  <a:cubicBezTo>
                    <a:pt x="10370820" y="449580"/>
                    <a:pt x="10374630" y="438150"/>
                    <a:pt x="10328909" y="426720"/>
                  </a:cubicBezTo>
                  <a:cubicBezTo>
                    <a:pt x="10166349" y="388620"/>
                    <a:pt x="9528809" y="372110"/>
                    <a:pt x="9173209" y="327660"/>
                  </a:cubicBezTo>
                  <a:cubicBezTo>
                    <a:pt x="8867140" y="289560"/>
                    <a:pt x="8714740" y="220980"/>
                    <a:pt x="8319770" y="189230"/>
                  </a:cubicBezTo>
                  <a:cubicBezTo>
                    <a:pt x="7443470" y="119380"/>
                    <a:pt x="5113019" y="185420"/>
                    <a:pt x="4058919" y="190500"/>
                  </a:cubicBezTo>
                  <a:cubicBezTo>
                    <a:pt x="3437890" y="194310"/>
                    <a:pt x="2955290" y="198120"/>
                    <a:pt x="2575560" y="207010"/>
                  </a:cubicBezTo>
                  <a:cubicBezTo>
                    <a:pt x="2339340" y="213360"/>
                    <a:pt x="2176779" y="214630"/>
                    <a:pt x="2000250" y="229870"/>
                  </a:cubicBezTo>
                  <a:cubicBezTo>
                    <a:pt x="1850390" y="242570"/>
                    <a:pt x="1729740" y="261620"/>
                    <a:pt x="1584960" y="284480"/>
                  </a:cubicBezTo>
                  <a:cubicBezTo>
                    <a:pt x="1423670" y="311150"/>
                    <a:pt x="1231900" y="346710"/>
                    <a:pt x="1078229" y="379730"/>
                  </a:cubicBezTo>
                  <a:cubicBezTo>
                    <a:pt x="948690" y="407670"/>
                    <a:pt x="831849" y="439420"/>
                    <a:pt x="722629" y="468630"/>
                  </a:cubicBezTo>
                  <a:cubicBezTo>
                    <a:pt x="631189" y="491490"/>
                    <a:pt x="539749" y="511810"/>
                    <a:pt x="469899" y="537210"/>
                  </a:cubicBezTo>
                  <a:cubicBezTo>
                    <a:pt x="419099" y="556260"/>
                    <a:pt x="379729" y="572770"/>
                    <a:pt x="341629" y="596900"/>
                  </a:cubicBezTo>
                  <a:cubicBezTo>
                    <a:pt x="306070" y="618490"/>
                    <a:pt x="276859" y="646430"/>
                    <a:pt x="250189" y="674370"/>
                  </a:cubicBezTo>
                  <a:cubicBezTo>
                    <a:pt x="226059" y="701040"/>
                    <a:pt x="199389" y="725170"/>
                    <a:pt x="187959" y="758190"/>
                  </a:cubicBezTo>
                  <a:cubicBezTo>
                    <a:pt x="175259" y="797560"/>
                    <a:pt x="196850" y="867410"/>
                    <a:pt x="187959" y="897890"/>
                  </a:cubicBezTo>
                  <a:cubicBezTo>
                    <a:pt x="181609" y="914400"/>
                    <a:pt x="173989" y="927100"/>
                    <a:pt x="162559" y="934720"/>
                  </a:cubicBezTo>
                  <a:cubicBezTo>
                    <a:pt x="151129" y="942340"/>
                    <a:pt x="130809" y="946150"/>
                    <a:pt x="118109" y="944880"/>
                  </a:cubicBezTo>
                  <a:cubicBezTo>
                    <a:pt x="107950" y="944880"/>
                    <a:pt x="99059" y="941070"/>
                    <a:pt x="90169" y="934720"/>
                  </a:cubicBezTo>
                  <a:cubicBezTo>
                    <a:pt x="78739" y="924560"/>
                    <a:pt x="63500" y="882650"/>
                    <a:pt x="63500" y="882650"/>
                  </a:cubicBezTo>
                </a:path>
              </a:pathLst>
            </a:custGeom>
            <a:solidFill>
              <a:srgbClr val="E7191F"/>
            </a:solidFill>
            <a:ln cap="sq">
              <a:noFill/>
              <a:prstDash val="solid"/>
              <a:miter/>
            </a:ln>
          </p:spPr>
          <p:txBody>
            <a:bodyPr/>
            <a:lstStyle/>
            <a:p>
              <a:endParaRPr lang="en-US"/>
            </a:p>
          </p:txBody>
        </p:sp>
      </p:grpSp>
      <p:grpSp>
        <p:nvGrpSpPr>
          <p:cNvPr id="16" name="Group 16"/>
          <p:cNvGrpSpPr/>
          <p:nvPr/>
        </p:nvGrpSpPr>
        <p:grpSpPr>
          <a:xfrm>
            <a:off x="239372" y="9258300"/>
            <a:ext cx="18194046" cy="1236802"/>
            <a:chOff x="0" y="0"/>
            <a:chExt cx="24258728" cy="1649070"/>
          </a:xfrm>
        </p:grpSpPr>
        <p:sp>
          <p:nvSpPr>
            <p:cNvPr id="17" name="Freeform 17"/>
            <p:cNvSpPr/>
            <p:nvPr/>
          </p:nvSpPr>
          <p:spPr>
            <a:xfrm>
              <a:off x="0" y="0"/>
              <a:ext cx="24258729" cy="1649070"/>
            </a:xfrm>
            <a:custGeom>
              <a:avLst/>
              <a:gdLst/>
              <a:ahLst/>
              <a:cxnLst/>
              <a:rect l="l" t="t" r="r" b="b"/>
              <a:pathLst>
                <a:path w="24258729" h="1649070">
                  <a:moveTo>
                    <a:pt x="0" y="0"/>
                  </a:moveTo>
                  <a:lnTo>
                    <a:pt x="24258729" y="0"/>
                  </a:lnTo>
                  <a:lnTo>
                    <a:pt x="24258729" y="1649070"/>
                  </a:lnTo>
                  <a:lnTo>
                    <a:pt x="0" y="1649070"/>
                  </a:lnTo>
                  <a:close/>
                </a:path>
              </a:pathLst>
            </a:custGeom>
            <a:solidFill>
              <a:srgbClr val="000000">
                <a:alpha val="0"/>
              </a:srgbClr>
            </a:solidFill>
          </p:spPr>
          <p:txBody>
            <a:bodyPr/>
            <a:lstStyle/>
            <a:p>
              <a:endParaRPr lang="en-US"/>
            </a:p>
          </p:txBody>
        </p:sp>
        <p:sp>
          <p:nvSpPr>
            <p:cNvPr id="18" name="TextBox 18"/>
            <p:cNvSpPr txBox="1"/>
            <p:nvPr/>
          </p:nvSpPr>
          <p:spPr>
            <a:xfrm>
              <a:off x="0" y="28575"/>
              <a:ext cx="24258728" cy="1620495"/>
            </a:xfrm>
            <a:prstGeom prst="rect">
              <a:avLst/>
            </a:prstGeom>
          </p:spPr>
          <p:txBody>
            <a:bodyPr lIns="0" tIns="0" rIns="0" bIns="0" rtlCol="0" anchor="ctr"/>
            <a:lstStyle/>
            <a:p>
              <a:pPr algn="l">
                <a:lnSpc>
                  <a:spcPts val="3240"/>
                </a:lnSpc>
              </a:pPr>
              <a:r>
                <a:rPr lang="en-US" sz="3000">
                  <a:solidFill>
                    <a:srgbClr val="000000"/>
                  </a:solidFill>
                  <a:latin typeface="Play"/>
                  <a:ea typeface="Play"/>
                  <a:cs typeface="Play"/>
                  <a:sym typeface="Play"/>
                </a:rPr>
                <a:t>=&gt; OUTPUT nhận được là ba7816bf8f01cfea414140de5dae2223b00361a396177a9cb410ff61f20015ad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028700" y="3781661"/>
            <a:ext cx="16425030" cy="5830886"/>
          </a:xfrm>
          <a:custGeom>
            <a:avLst/>
            <a:gdLst/>
            <a:ahLst/>
            <a:cxnLst/>
            <a:rect l="l" t="t" r="r" b="b"/>
            <a:pathLst>
              <a:path w="16425030" h="5830886">
                <a:moveTo>
                  <a:pt x="0" y="0"/>
                </a:moveTo>
                <a:lnTo>
                  <a:pt x="16425030" y="0"/>
                </a:lnTo>
                <a:lnTo>
                  <a:pt x="16425030" y="5830886"/>
                </a:lnTo>
                <a:lnTo>
                  <a:pt x="0" y="583088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3528417" y="140833"/>
            <a:ext cx="15312752" cy="1855203"/>
            <a:chOff x="0" y="0"/>
            <a:chExt cx="20417002" cy="2473604"/>
          </a:xfrm>
        </p:grpSpPr>
        <p:grpSp>
          <p:nvGrpSpPr>
            <p:cNvPr id="5" name="Group 5"/>
            <p:cNvGrpSpPr/>
            <p:nvPr/>
          </p:nvGrpSpPr>
          <p:grpSpPr>
            <a:xfrm>
              <a:off x="0" y="0"/>
              <a:ext cx="19966800" cy="1649070"/>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8" name="Group 8"/>
            <p:cNvGrpSpPr/>
            <p:nvPr/>
          </p:nvGrpSpPr>
          <p:grpSpPr>
            <a:xfrm>
              <a:off x="450202" y="824535"/>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 Bọc IP bằng Avalon bus</a:t>
                </a:r>
              </a:p>
            </p:txBody>
          </p:sp>
        </p:grpSp>
      </p:grpSp>
      <p:grpSp>
        <p:nvGrpSpPr>
          <p:cNvPr id="11" name="Group 11"/>
          <p:cNvGrpSpPr/>
          <p:nvPr/>
        </p:nvGrpSpPr>
        <p:grpSpPr>
          <a:xfrm>
            <a:off x="1258981" y="2722713"/>
            <a:ext cx="18194046" cy="1236802"/>
            <a:chOff x="0" y="0"/>
            <a:chExt cx="24258728" cy="1649070"/>
          </a:xfrm>
        </p:grpSpPr>
        <p:sp>
          <p:nvSpPr>
            <p:cNvPr id="12" name="Freeform 12"/>
            <p:cNvSpPr/>
            <p:nvPr/>
          </p:nvSpPr>
          <p:spPr>
            <a:xfrm>
              <a:off x="0" y="0"/>
              <a:ext cx="24258729" cy="1649070"/>
            </a:xfrm>
            <a:custGeom>
              <a:avLst/>
              <a:gdLst/>
              <a:ahLst/>
              <a:cxnLst/>
              <a:rect l="l" t="t" r="r" b="b"/>
              <a:pathLst>
                <a:path w="24258729" h="1649070">
                  <a:moveTo>
                    <a:pt x="0" y="0"/>
                  </a:moveTo>
                  <a:lnTo>
                    <a:pt x="24258729" y="0"/>
                  </a:lnTo>
                  <a:lnTo>
                    <a:pt x="24258729"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24258728" cy="1620495"/>
            </a:xfrm>
            <a:prstGeom prst="rect">
              <a:avLst/>
            </a:prstGeom>
          </p:spPr>
          <p:txBody>
            <a:bodyPr lIns="0" tIns="0" rIns="0" bIns="0" rtlCol="0" anchor="ctr"/>
            <a:lstStyle/>
            <a:p>
              <a:pPr algn="l">
                <a:lnSpc>
                  <a:spcPts val="3240"/>
                </a:lnSpc>
              </a:pPr>
              <a:r>
                <a:rPr lang="en-US" sz="3000">
                  <a:solidFill>
                    <a:srgbClr val="000000"/>
                  </a:solidFill>
                  <a:latin typeface="Play"/>
                  <a:ea typeface="Play"/>
                  <a:cs typeface="Play"/>
                  <a:sym typeface="Play"/>
                </a:rPr>
                <a:t> Sử dụng tool SHA256 Online để so sánh kết quả, ta được kết quả trùng khớp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6313837" y="1856351"/>
            <a:ext cx="10945463" cy="8318552"/>
          </a:xfrm>
          <a:custGeom>
            <a:avLst/>
            <a:gdLst/>
            <a:ahLst/>
            <a:cxnLst/>
            <a:rect l="l" t="t" r="r" b="b"/>
            <a:pathLst>
              <a:path w="10945463" h="8318552">
                <a:moveTo>
                  <a:pt x="0" y="0"/>
                </a:moveTo>
                <a:lnTo>
                  <a:pt x="10945463" y="0"/>
                </a:lnTo>
                <a:lnTo>
                  <a:pt x="10945463" y="8318552"/>
                </a:lnTo>
                <a:lnTo>
                  <a:pt x="0" y="8318552"/>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737609" y="3138646"/>
            <a:ext cx="5239730" cy="1295565"/>
            <a:chOff x="0" y="0"/>
            <a:chExt cx="13972613" cy="3454840"/>
          </a:xfrm>
        </p:grpSpPr>
        <p:sp>
          <p:nvSpPr>
            <p:cNvPr id="5" name="Freeform 5"/>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6" name="TextBox 6"/>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a. Sơ đồ hệ thống</a:t>
              </a:r>
            </a:p>
          </p:txBody>
        </p:sp>
      </p:grpSp>
      <p:grpSp>
        <p:nvGrpSpPr>
          <p:cNvPr id="7" name="Group 7"/>
          <p:cNvGrpSpPr/>
          <p:nvPr/>
        </p:nvGrpSpPr>
        <p:grpSpPr>
          <a:xfrm>
            <a:off x="3528417" y="140833"/>
            <a:ext cx="15312752" cy="1855203"/>
            <a:chOff x="0" y="0"/>
            <a:chExt cx="20417002" cy="2473604"/>
          </a:xfrm>
        </p:grpSpPr>
        <p:grpSp>
          <p:nvGrpSpPr>
            <p:cNvPr id="8" name="Group 8"/>
            <p:cNvGrpSpPr/>
            <p:nvPr/>
          </p:nvGrpSpPr>
          <p:grpSpPr>
            <a:xfrm>
              <a:off x="0" y="0"/>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11" name="Group 11"/>
            <p:cNvGrpSpPr/>
            <p:nvPr/>
          </p:nvGrpSpPr>
          <p:grpSpPr>
            <a:xfrm>
              <a:off x="450202" y="824535"/>
              <a:ext cx="19966800" cy="1649070"/>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Kết nối hệ thống:</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954601" y="3138646"/>
            <a:ext cx="5239730" cy="1295565"/>
            <a:chOff x="0" y="0"/>
            <a:chExt cx="13972613" cy="3454840"/>
          </a:xfrm>
        </p:grpSpPr>
        <p:sp>
          <p:nvSpPr>
            <p:cNvPr id="4" name="Freeform 4"/>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5" name="TextBox 5"/>
            <p:cNvSpPr txBox="1"/>
            <p:nvPr/>
          </p:nvSpPr>
          <p:spPr>
            <a:xfrm>
              <a:off x="0" y="-38100"/>
              <a:ext cx="13972613" cy="3492940"/>
            </a:xfrm>
            <a:prstGeom prst="rect">
              <a:avLst/>
            </a:prstGeom>
          </p:spPr>
          <p:txBody>
            <a:bodyPr lIns="0" tIns="0" rIns="0" bIns="0" rtlCol="0" anchor="t"/>
            <a:lstStyle/>
            <a:p>
              <a:pPr algn="l">
                <a:lnSpc>
                  <a:spcPts val="4536"/>
                </a:lnSpc>
              </a:pPr>
              <a:r>
                <a:rPr lang="en-US" sz="4200">
                  <a:solidFill>
                    <a:srgbClr val="000000"/>
                  </a:solidFill>
                  <a:latin typeface="Arial"/>
                  <a:ea typeface="Arial"/>
                  <a:cs typeface="Arial"/>
                  <a:sym typeface="Arial"/>
                </a:rPr>
                <a:t>b. Qsys connection</a:t>
              </a:r>
            </a:p>
          </p:txBody>
        </p:sp>
      </p:grpSp>
      <p:grpSp>
        <p:nvGrpSpPr>
          <p:cNvPr id="6" name="Group 6"/>
          <p:cNvGrpSpPr/>
          <p:nvPr/>
        </p:nvGrpSpPr>
        <p:grpSpPr>
          <a:xfrm>
            <a:off x="3528417" y="140833"/>
            <a:ext cx="14975100" cy="1236802"/>
            <a:chOff x="0" y="0"/>
            <a:chExt cx="19966800" cy="1649070"/>
          </a:xfrm>
        </p:grpSpPr>
        <p:sp>
          <p:nvSpPr>
            <p:cNvPr id="7" name="Freeform 7"/>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8" name="TextBox 8"/>
            <p:cNvSpPr txBox="1"/>
            <p:nvPr/>
          </p:nvSpPr>
          <p:spPr>
            <a:xfrm>
              <a:off x="0" y="57150"/>
              <a:ext cx="19966800" cy="1591920"/>
            </a:xfrm>
            <a:prstGeom prst="rect">
              <a:avLst/>
            </a:prstGeom>
          </p:spPr>
          <p:txBody>
            <a:bodyPr lIns="0" tIns="0" rIns="0" bIns="0" rtlCol="0" anchor="ctr"/>
            <a:lstStyle/>
            <a:p>
              <a:pPr algn="l">
                <a:lnSpc>
                  <a:spcPts val="7128"/>
                </a:lnSpc>
              </a:pPr>
              <a:r>
                <a:rPr lang="en-US" sz="6600">
                  <a:solidFill>
                    <a:srgbClr val="000000"/>
                  </a:solidFill>
                  <a:latin typeface="Play"/>
                  <a:ea typeface="Play"/>
                  <a:cs typeface="Play"/>
                  <a:sym typeface="Play"/>
                </a:rPr>
                <a:t>I. Thiết kế hệ thống Soc</a:t>
              </a:r>
            </a:p>
          </p:txBody>
        </p:sp>
      </p:grpSp>
      <p:grpSp>
        <p:nvGrpSpPr>
          <p:cNvPr id="9" name="Group 9"/>
          <p:cNvGrpSpPr/>
          <p:nvPr/>
        </p:nvGrpSpPr>
        <p:grpSpPr>
          <a:xfrm>
            <a:off x="4210612" y="1377635"/>
            <a:ext cx="7886700" cy="774192"/>
            <a:chOff x="0" y="0"/>
            <a:chExt cx="21031200" cy="2064512"/>
          </a:xfrm>
        </p:grpSpPr>
        <p:sp>
          <p:nvSpPr>
            <p:cNvPr id="10" name="Freeform 10"/>
            <p:cNvSpPr/>
            <p:nvPr/>
          </p:nvSpPr>
          <p:spPr>
            <a:xfrm>
              <a:off x="0" y="0"/>
              <a:ext cx="21031200" cy="2064512"/>
            </a:xfrm>
            <a:custGeom>
              <a:avLst/>
              <a:gdLst/>
              <a:ahLst/>
              <a:cxnLst/>
              <a:rect l="l" t="t" r="r" b="b"/>
              <a:pathLst>
                <a:path w="21031200" h="2064512">
                  <a:moveTo>
                    <a:pt x="0" y="0"/>
                  </a:moveTo>
                  <a:lnTo>
                    <a:pt x="21031200" y="0"/>
                  </a:lnTo>
                  <a:lnTo>
                    <a:pt x="21031200" y="2064512"/>
                  </a:lnTo>
                  <a:lnTo>
                    <a:pt x="0" y="2064512"/>
                  </a:lnTo>
                  <a:close/>
                </a:path>
              </a:pathLst>
            </a:custGeom>
            <a:solidFill>
              <a:srgbClr val="000000">
                <a:alpha val="0"/>
              </a:srgbClr>
            </a:solidFill>
          </p:spPr>
          <p:txBody>
            <a:bodyPr/>
            <a:lstStyle/>
            <a:p>
              <a:endParaRPr lang="en-US"/>
            </a:p>
          </p:txBody>
        </p:sp>
        <p:sp>
          <p:nvSpPr>
            <p:cNvPr id="11" name="TextBox 11"/>
            <p:cNvSpPr txBox="1"/>
            <p:nvPr/>
          </p:nvSpPr>
          <p:spPr>
            <a:xfrm>
              <a:off x="0" y="-38100"/>
              <a:ext cx="21031200" cy="2102612"/>
            </a:xfrm>
            <a:prstGeom prst="rect">
              <a:avLst/>
            </a:prstGeom>
          </p:spPr>
          <p:txBody>
            <a:bodyPr lIns="0" tIns="0" rIns="0" bIns="0" rtlCol="0" anchor="t"/>
            <a:lstStyle/>
            <a:p>
              <a:pPr algn="l">
                <a:lnSpc>
                  <a:spcPts val="4536"/>
                </a:lnSpc>
              </a:pPr>
              <a:r>
                <a:rPr lang="en-US" sz="4200">
                  <a:solidFill>
                    <a:srgbClr val="000000"/>
                  </a:solidFill>
                  <a:latin typeface="Arial"/>
                  <a:ea typeface="Arial"/>
                  <a:cs typeface="Arial"/>
                  <a:sym typeface="Arial"/>
                </a:rPr>
                <a:t>2. Kết nối hệ thống SoC</a:t>
              </a:r>
            </a:p>
          </p:txBody>
        </p:sp>
      </p:grpSp>
      <p:sp>
        <p:nvSpPr>
          <p:cNvPr id="12" name="Freeform 12"/>
          <p:cNvSpPr/>
          <p:nvPr/>
        </p:nvSpPr>
        <p:spPr>
          <a:xfrm>
            <a:off x="187097" y="4434211"/>
            <a:ext cx="18100903" cy="4492576"/>
          </a:xfrm>
          <a:custGeom>
            <a:avLst/>
            <a:gdLst/>
            <a:ahLst/>
            <a:cxnLst/>
            <a:rect l="l" t="t" r="r" b="b"/>
            <a:pathLst>
              <a:path w="18100903" h="4492576">
                <a:moveTo>
                  <a:pt x="0" y="0"/>
                </a:moveTo>
                <a:lnTo>
                  <a:pt x="18100903" y="0"/>
                </a:lnTo>
                <a:lnTo>
                  <a:pt x="18100903" y="4492576"/>
                </a:lnTo>
                <a:lnTo>
                  <a:pt x="0" y="449257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0" y="3179040"/>
            <a:ext cx="18288000" cy="6995160"/>
          </a:xfrm>
          <a:custGeom>
            <a:avLst/>
            <a:gdLst/>
            <a:ahLst/>
            <a:cxnLst/>
            <a:rect l="l" t="t" r="r" b="b"/>
            <a:pathLst>
              <a:path w="18288000" h="6995160">
                <a:moveTo>
                  <a:pt x="0" y="0"/>
                </a:moveTo>
                <a:lnTo>
                  <a:pt x="18288000" y="0"/>
                </a:lnTo>
                <a:lnTo>
                  <a:pt x="18288000" y="6995160"/>
                </a:lnTo>
                <a:lnTo>
                  <a:pt x="0" y="699516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908552" y="2531257"/>
            <a:ext cx="5239730" cy="1295565"/>
            <a:chOff x="0" y="0"/>
            <a:chExt cx="13972613" cy="3454840"/>
          </a:xfrm>
        </p:grpSpPr>
        <p:sp>
          <p:nvSpPr>
            <p:cNvPr id="5" name="Freeform 5"/>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6" name="TextBox 6"/>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Qsys connection</a:t>
              </a:r>
            </a:p>
          </p:txBody>
        </p:sp>
      </p:grpSp>
      <p:grpSp>
        <p:nvGrpSpPr>
          <p:cNvPr id="7" name="Group 7"/>
          <p:cNvGrpSpPr/>
          <p:nvPr/>
        </p:nvGrpSpPr>
        <p:grpSpPr>
          <a:xfrm>
            <a:off x="3528417" y="140833"/>
            <a:ext cx="15312752" cy="1855203"/>
            <a:chOff x="0" y="0"/>
            <a:chExt cx="20417002" cy="2473604"/>
          </a:xfrm>
        </p:grpSpPr>
        <p:grpSp>
          <p:nvGrpSpPr>
            <p:cNvPr id="8" name="Group 8"/>
            <p:cNvGrpSpPr/>
            <p:nvPr/>
          </p:nvGrpSpPr>
          <p:grpSpPr>
            <a:xfrm>
              <a:off x="0" y="0"/>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11" name="Group 11"/>
            <p:cNvGrpSpPr/>
            <p:nvPr/>
          </p:nvGrpSpPr>
          <p:grpSpPr>
            <a:xfrm>
              <a:off x="450202" y="824535"/>
              <a:ext cx="19966800" cy="1649070"/>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Kết nối hệ thống:</a:t>
                </a: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722135" y="2866820"/>
            <a:ext cx="5239730" cy="1295565"/>
            <a:chOff x="0" y="0"/>
            <a:chExt cx="13972613" cy="3454840"/>
          </a:xfrm>
        </p:grpSpPr>
        <p:sp>
          <p:nvSpPr>
            <p:cNvPr id="4" name="Freeform 4"/>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5" name="TextBox 5"/>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c. Software</a:t>
              </a:r>
            </a:p>
          </p:txBody>
        </p:sp>
      </p:grpSp>
      <p:sp>
        <p:nvSpPr>
          <p:cNvPr id="6" name="Freeform 6"/>
          <p:cNvSpPr/>
          <p:nvPr/>
        </p:nvSpPr>
        <p:spPr>
          <a:xfrm>
            <a:off x="4055300" y="1793853"/>
            <a:ext cx="12798818" cy="8493147"/>
          </a:xfrm>
          <a:custGeom>
            <a:avLst/>
            <a:gdLst/>
            <a:ahLst/>
            <a:cxnLst/>
            <a:rect l="l" t="t" r="r" b="b"/>
            <a:pathLst>
              <a:path w="12798818" h="8493147">
                <a:moveTo>
                  <a:pt x="0" y="0"/>
                </a:moveTo>
                <a:lnTo>
                  <a:pt x="12798818" y="0"/>
                </a:lnTo>
                <a:lnTo>
                  <a:pt x="12798818" y="8493147"/>
                </a:lnTo>
                <a:lnTo>
                  <a:pt x="0" y="8493147"/>
                </a:lnTo>
                <a:lnTo>
                  <a:pt x="0" y="0"/>
                </a:lnTo>
                <a:close/>
              </a:path>
            </a:pathLst>
          </a:custGeom>
          <a:blipFill>
            <a:blip r:embed="rId4"/>
            <a:stretch>
              <a:fillRect/>
            </a:stretch>
          </a:blipFill>
        </p:spPr>
        <p:txBody>
          <a:bodyPr/>
          <a:lstStyle/>
          <a:p>
            <a:endParaRPr lang="en-US"/>
          </a:p>
        </p:txBody>
      </p:sp>
      <p:grpSp>
        <p:nvGrpSpPr>
          <p:cNvPr id="7" name="Group 7"/>
          <p:cNvGrpSpPr/>
          <p:nvPr/>
        </p:nvGrpSpPr>
        <p:grpSpPr>
          <a:xfrm>
            <a:off x="3528417" y="140833"/>
            <a:ext cx="15312752" cy="1855203"/>
            <a:chOff x="0" y="0"/>
            <a:chExt cx="20417002" cy="2473604"/>
          </a:xfrm>
        </p:grpSpPr>
        <p:grpSp>
          <p:nvGrpSpPr>
            <p:cNvPr id="8" name="Group 8"/>
            <p:cNvGrpSpPr/>
            <p:nvPr/>
          </p:nvGrpSpPr>
          <p:grpSpPr>
            <a:xfrm>
              <a:off x="0" y="0"/>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11" name="Group 11"/>
            <p:cNvGrpSpPr/>
            <p:nvPr/>
          </p:nvGrpSpPr>
          <p:grpSpPr>
            <a:xfrm>
              <a:off x="450202" y="824535"/>
              <a:ext cx="19966800" cy="1649070"/>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Kết nối hệ thống:</a:t>
                </a: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722135" y="2866820"/>
            <a:ext cx="5239730" cy="1295565"/>
            <a:chOff x="0" y="0"/>
            <a:chExt cx="13972613" cy="3454840"/>
          </a:xfrm>
        </p:grpSpPr>
        <p:sp>
          <p:nvSpPr>
            <p:cNvPr id="4" name="Freeform 4"/>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5" name="TextBox 5"/>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c. Software</a:t>
              </a:r>
            </a:p>
          </p:txBody>
        </p:sp>
      </p:grpSp>
      <p:sp>
        <p:nvSpPr>
          <p:cNvPr id="6" name="Freeform 6"/>
          <p:cNvSpPr/>
          <p:nvPr/>
        </p:nvSpPr>
        <p:spPr>
          <a:xfrm>
            <a:off x="3038075" y="1996036"/>
            <a:ext cx="9529826" cy="8184825"/>
          </a:xfrm>
          <a:custGeom>
            <a:avLst/>
            <a:gdLst/>
            <a:ahLst/>
            <a:cxnLst/>
            <a:rect l="l" t="t" r="r" b="b"/>
            <a:pathLst>
              <a:path w="9529826" h="8184825">
                <a:moveTo>
                  <a:pt x="0" y="0"/>
                </a:moveTo>
                <a:lnTo>
                  <a:pt x="9529827" y="0"/>
                </a:lnTo>
                <a:lnTo>
                  <a:pt x="9529827" y="8184825"/>
                </a:lnTo>
                <a:lnTo>
                  <a:pt x="0" y="8184825"/>
                </a:lnTo>
                <a:lnTo>
                  <a:pt x="0" y="0"/>
                </a:lnTo>
                <a:close/>
              </a:path>
            </a:pathLst>
          </a:custGeom>
          <a:blipFill>
            <a:blip r:embed="rId4"/>
            <a:stretch>
              <a:fillRect/>
            </a:stretch>
          </a:blipFill>
        </p:spPr>
        <p:txBody>
          <a:bodyPr/>
          <a:lstStyle/>
          <a:p>
            <a:endParaRPr lang="en-US"/>
          </a:p>
        </p:txBody>
      </p:sp>
      <p:sp>
        <p:nvSpPr>
          <p:cNvPr id="7" name="Freeform 7"/>
          <p:cNvSpPr/>
          <p:nvPr/>
        </p:nvSpPr>
        <p:spPr>
          <a:xfrm>
            <a:off x="11184793" y="3270713"/>
            <a:ext cx="8321272" cy="6910147"/>
          </a:xfrm>
          <a:custGeom>
            <a:avLst/>
            <a:gdLst/>
            <a:ahLst/>
            <a:cxnLst/>
            <a:rect l="l" t="t" r="r" b="b"/>
            <a:pathLst>
              <a:path w="8321272" h="6910147">
                <a:moveTo>
                  <a:pt x="0" y="0"/>
                </a:moveTo>
                <a:lnTo>
                  <a:pt x="8321273" y="0"/>
                </a:lnTo>
                <a:lnTo>
                  <a:pt x="8321273" y="6910148"/>
                </a:lnTo>
                <a:lnTo>
                  <a:pt x="0" y="6910148"/>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a:off x="3528417" y="140833"/>
            <a:ext cx="15312752" cy="1855203"/>
            <a:chOff x="0" y="0"/>
            <a:chExt cx="20417002" cy="2473604"/>
          </a:xfrm>
        </p:grpSpPr>
        <p:grpSp>
          <p:nvGrpSpPr>
            <p:cNvPr id="9" name="Group 9"/>
            <p:cNvGrpSpPr/>
            <p:nvPr/>
          </p:nvGrpSpPr>
          <p:grpSpPr>
            <a:xfrm>
              <a:off x="0" y="0"/>
              <a:ext cx="19966800" cy="1649070"/>
              <a:chOff x="0" y="0"/>
              <a:chExt cx="19966800" cy="1649070"/>
            </a:xfrm>
          </p:grpSpPr>
          <p:sp>
            <p:nvSpPr>
              <p:cNvPr id="10" name="Freeform 10"/>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1" name="TextBox 11"/>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12" name="Group 12"/>
            <p:cNvGrpSpPr/>
            <p:nvPr/>
          </p:nvGrpSpPr>
          <p:grpSpPr>
            <a:xfrm>
              <a:off x="450202" y="824535"/>
              <a:ext cx="19966800" cy="1649070"/>
              <a:chOff x="0" y="0"/>
              <a:chExt cx="19966800" cy="1649070"/>
            </a:xfrm>
          </p:grpSpPr>
          <p:sp>
            <p:nvSpPr>
              <p:cNvPr id="13" name="Freeform 13"/>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4" name="TextBox 14"/>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Kết nối hệ thống:</a:t>
                </a: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2061320" y="300208"/>
            <a:ext cx="14478007" cy="1843318"/>
            <a:chOff x="0" y="0"/>
            <a:chExt cx="19304009" cy="2457758"/>
          </a:xfrm>
        </p:grpSpPr>
        <p:sp>
          <p:nvSpPr>
            <p:cNvPr id="5" name="Freeform 5"/>
            <p:cNvSpPr/>
            <p:nvPr/>
          </p:nvSpPr>
          <p:spPr>
            <a:xfrm>
              <a:off x="0" y="0"/>
              <a:ext cx="19304009" cy="2457758"/>
            </a:xfrm>
            <a:custGeom>
              <a:avLst/>
              <a:gdLst/>
              <a:ahLst/>
              <a:cxnLst/>
              <a:rect l="l" t="t" r="r" b="b"/>
              <a:pathLst>
                <a:path w="19304009" h="2457758">
                  <a:moveTo>
                    <a:pt x="0" y="0"/>
                  </a:moveTo>
                  <a:lnTo>
                    <a:pt x="19304009" y="0"/>
                  </a:lnTo>
                  <a:lnTo>
                    <a:pt x="19304009" y="2457758"/>
                  </a:lnTo>
                  <a:lnTo>
                    <a:pt x="0" y="2457758"/>
                  </a:lnTo>
                  <a:close/>
                </a:path>
              </a:pathLst>
            </a:custGeom>
            <a:solidFill>
              <a:srgbClr val="000000">
                <a:alpha val="0"/>
              </a:srgbClr>
            </a:solidFill>
          </p:spPr>
          <p:txBody>
            <a:bodyPr/>
            <a:lstStyle/>
            <a:p>
              <a:endParaRPr lang="en-US"/>
            </a:p>
          </p:txBody>
        </p:sp>
        <p:sp>
          <p:nvSpPr>
            <p:cNvPr id="6" name="TextBox 6"/>
            <p:cNvSpPr txBox="1"/>
            <p:nvPr/>
          </p:nvSpPr>
          <p:spPr>
            <a:xfrm>
              <a:off x="0" y="76200"/>
              <a:ext cx="19304009" cy="2381558"/>
            </a:xfrm>
            <a:prstGeom prst="rect">
              <a:avLst/>
            </a:prstGeom>
          </p:spPr>
          <p:txBody>
            <a:bodyPr lIns="0" tIns="0" rIns="0" bIns="0" rtlCol="0" anchor="b"/>
            <a:lstStyle/>
            <a:p>
              <a:pPr algn="ctr">
                <a:lnSpc>
                  <a:spcPts val="7559"/>
                </a:lnSpc>
              </a:pPr>
              <a:r>
                <a:rPr lang="en-US" sz="6999">
                  <a:solidFill>
                    <a:srgbClr val="000000"/>
                  </a:solidFill>
                  <a:latin typeface="Play"/>
                  <a:ea typeface="Play"/>
                  <a:cs typeface="Play"/>
                  <a:sym typeface="Play"/>
                </a:rPr>
                <a:t>NỘI DUNG BÁO CÁO</a:t>
              </a:r>
            </a:p>
          </p:txBody>
        </p:sp>
      </p:grpSp>
      <p:grpSp>
        <p:nvGrpSpPr>
          <p:cNvPr id="7" name="Group 7"/>
          <p:cNvGrpSpPr/>
          <p:nvPr/>
        </p:nvGrpSpPr>
        <p:grpSpPr>
          <a:xfrm>
            <a:off x="1258981" y="2549566"/>
            <a:ext cx="12579733" cy="7532370"/>
            <a:chOff x="0" y="0"/>
            <a:chExt cx="16772978" cy="10043160"/>
          </a:xfrm>
        </p:grpSpPr>
        <p:sp>
          <p:nvSpPr>
            <p:cNvPr id="8" name="Freeform 8"/>
            <p:cNvSpPr/>
            <p:nvPr/>
          </p:nvSpPr>
          <p:spPr>
            <a:xfrm>
              <a:off x="0" y="0"/>
              <a:ext cx="16772978" cy="10043160"/>
            </a:xfrm>
            <a:custGeom>
              <a:avLst/>
              <a:gdLst/>
              <a:ahLst/>
              <a:cxnLst/>
              <a:rect l="l" t="t" r="r" b="b"/>
              <a:pathLst>
                <a:path w="16772978" h="10043160">
                  <a:moveTo>
                    <a:pt x="0" y="0"/>
                  </a:moveTo>
                  <a:lnTo>
                    <a:pt x="16772978" y="0"/>
                  </a:lnTo>
                  <a:lnTo>
                    <a:pt x="16772978" y="10043160"/>
                  </a:lnTo>
                  <a:lnTo>
                    <a:pt x="0" y="10043160"/>
                  </a:lnTo>
                  <a:close/>
                </a:path>
              </a:pathLst>
            </a:custGeom>
            <a:solidFill>
              <a:srgbClr val="000000">
                <a:alpha val="0"/>
              </a:srgbClr>
            </a:solidFill>
          </p:spPr>
          <p:txBody>
            <a:bodyPr/>
            <a:lstStyle/>
            <a:p>
              <a:endParaRPr lang="en-US"/>
            </a:p>
          </p:txBody>
        </p:sp>
        <p:sp>
          <p:nvSpPr>
            <p:cNvPr id="9" name="TextBox 9"/>
            <p:cNvSpPr txBox="1"/>
            <p:nvPr/>
          </p:nvSpPr>
          <p:spPr>
            <a:xfrm>
              <a:off x="0" y="-38100"/>
              <a:ext cx="16772978" cy="10081260"/>
            </a:xfrm>
            <a:prstGeom prst="rect">
              <a:avLst/>
            </a:prstGeom>
          </p:spPr>
          <p:txBody>
            <a:bodyPr lIns="0" tIns="0" rIns="0" bIns="0" rtlCol="0" anchor="t"/>
            <a:lstStyle/>
            <a:p>
              <a:pPr algn="l">
                <a:lnSpc>
                  <a:spcPts val="4860"/>
                </a:lnSpc>
              </a:pPr>
              <a:r>
                <a:rPr lang="en-US" sz="4500">
                  <a:solidFill>
                    <a:srgbClr val="000000"/>
                  </a:solidFill>
                  <a:latin typeface="Arial"/>
                  <a:ea typeface="Arial"/>
                  <a:cs typeface="Arial"/>
                  <a:sym typeface="Arial"/>
                </a:rPr>
                <a:t>I.  Giới thiệu về thuật toán</a:t>
              </a:r>
            </a:p>
            <a:p>
              <a:pPr marL="971550" lvl="1" indent="-485775" algn="l">
                <a:lnSpc>
                  <a:spcPts val="4860"/>
                </a:lnSpc>
                <a:buAutoNum type="arabicPeriod"/>
              </a:pPr>
              <a:r>
                <a:rPr lang="en-US" sz="4500">
                  <a:solidFill>
                    <a:srgbClr val="000000"/>
                  </a:solidFill>
                  <a:latin typeface="Arial"/>
                  <a:ea typeface="Arial"/>
                  <a:cs typeface="Arial"/>
                  <a:sym typeface="Arial"/>
                </a:rPr>
                <a:t> Tổng quan về thuật toán</a:t>
              </a:r>
            </a:p>
            <a:p>
              <a:pPr marL="971550" lvl="1" indent="-485775" algn="l">
                <a:lnSpc>
                  <a:spcPts val="4860"/>
                </a:lnSpc>
                <a:buAutoNum type="arabicPeriod"/>
              </a:pPr>
              <a:r>
                <a:rPr lang="en-US" sz="4500">
                  <a:solidFill>
                    <a:srgbClr val="000000"/>
                  </a:solidFill>
                  <a:latin typeface="Arial"/>
                  <a:ea typeface="Arial"/>
                  <a:cs typeface="Arial"/>
                  <a:sym typeface="Arial"/>
                </a:rPr>
                <a:t> Thiết kế HDL</a:t>
              </a:r>
            </a:p>
            <a:p>
              <a:pPr algn="l">
                <a:lnSpc>
                  <a:spcPts val="4860"/>
                </a:lnSpc>
              </a:pPr>
              <a:r>
                <a:rPr lang="en-US" sz="4500">
                  <a:solidFill>
                    <a:srgbClr val="000000"/>
                  </a:solidFill>
                  <a:latin typeface="Arial"/>
                  <a:ea typeface="Arial"/>
                  <a:cs typeface="Arial"/>
                  <a:sym typeface="Arial"/>
                </a:rPr>
                <a:t>II. Thiết kế hệ thống SoC</a:t>
              </a:r>
            </a:p>
            <a:p>
              <a:pPr marL="971550" lvl="1" indent="-485775" algn="l">
                <a:lnSpc>
                  <a:spcPts val="4860"/>
                </a:lnSpc>
                <a:buAutoNum type="arabicPeriod"/>
              </a:pPr>
              <a:r>
                <a:rPr lang="en-US" sz="4500">
                  <a:solidFill>
                    <a:srgbClr val="000000"/>
                  </a:solidFill>
                  <a:latin typeface="Arial"/>
                  <a:ea typeface="Arial"/>
                  <a:cs typeface="Arial"/>
                  <a:sym typeface="Arial"/>
                </a:rPr>
                <a:t> Bọc IP bằng Avalon bus</a:t>
              </a:r>
            </a:p>
            <a:p>
              <a:pPr marL="971550" lvl="1" indent="-485775" algn="l">
                <a:lnSpc>
                  <a:spcPts val="4860"/>
                </a:lnSpc>
                <a:buAutoNum type="arabicPeriod"/>
              </a:pPr>
              <a:r>
                <a:rPr lang="en-US" sz="4500">
                  <a:solidFill>
                    <a:srgbClr val="000000"/>
                  </a:solidFill>
                  <a:latin typeface="Arial"/>
                  <a:ea typeface="Arial"/>
                  <a:cs typeface="Arial"/>
                  <a:sym typeface="Arial"/>
                </a:rPr>
                <a:t> Kết nối hệ thống</a:t>
              </a:r>
            </a:p>
            <a:p>
              <a:pPr marL="971550" lvl="1" indent="-485775" algn="l">
                <a:lnSpc>
                  <a:spcPts val="4860"/>
                </a:lnSpc>
                <a:buAutoNum type="arabicPeriod"/>
              </a:pPr>
              <a:r>
                <a:rPr lang="en-US" sz="4500">
                  <a:solidFill>
                    <a:srgbClr val="000000"/>
                  </a:solidFill>
                  <a:latin typeface="Arial"/>
                  <a:ea typeface="Arial"/>
                  <a:cs typeface="Arial"/>
                  <a:sym typeface="Arial"/>
                </a:rPr>
                <a:t> DEMO</a:t>
              </a:r>
            </a:p>
            <a:p>
              <a:pPr algn="l">
                <a:lnSpc>
                  <a:spcPts val="4860"/>
                </a:lnSpc>
              </a:pPr>
              <a:r>
                <a:rPr lang="en-US" sz="4500">
                  <a:solidFill>
                    <a:srgbClr val="000000"/>
                  </a:solidFill>
                  <a:latin typeface="Arial"/>
                  <a:ea typeface="Arial"/>
                  <a:cs typeface="Arial"/>
                  <a:sym typeface="Arial"/>
                </a:rPr>
                <a:t>III. So sánh &amp; đánh giá hệ thống</a:t>
              </a:r>
            </a:p>
            <a:p>
              <a:pPr marL="971550" lvl="1" indent="-485775" algn="l">
                <a:lnSpc>
                  <a:spcPts val="4860"/>
                </a:lnSpc>
                <a:buAutoNum type="arabicPeriod"/>
              </a:pPr>
              <a:r>
                <a:rPr lang="en-US" sz="4500">
                  <a:solidFill>
                    <a:srgbClr val="000000"/>
                  </a:solidFill>
                  <a:latin typeface="Arial"/>
                  <a:ea typeface="Arial"/>
                  <a:cs typeface="Arial"/>
                  <a:sym typeface="Arial"/>
                </a:rPr>
                <a:t> Đánh giá tài nguyên sử dụng</a:t>
              </a:r>
            </a:p>
            <a:p>
              <a:pPr marL="971550" lvl="1" indent="-485775" algn="l">
                <a:lnSpc>
                  <a:spcPts val="4860"/>
                </a:lnSpc>
                <a:buAutoNum type="arabicPeriod"/>
              </a:pPr>
              <a:r>
                <a:rPr lang="en-US" sz="4500">
                  <a:solidFill>
                    <a:srgbClr val="000000"/>
                  </a:solidFill>
                  <a:latin typeface="Arial"/>
                  <a:ea typeface="Arial"/>
                  <a:cs typeface="Arial"/>
                  <a:sym typeface="Arial"/>
                </a:rPr>
                <a:t> Đánh giá hiệu năng của hệ thống</a:t>
              </a:r>
            </a:p>
            <a:p>
              <a:pPr marL="971550" lvl="1" indent="-485775" algn="l">
                <a:lnSpc>
                  <a:spcPts val="4860"/>
                </a:lnSpc>
                <a:buAutoNum type="arabicPeriod"/>
              </a:pPr>
              <a:r>
                <a:rPr lang="en-US" sz="4500">
                  <a:solidFill>
                    <a:srgbClr val="000000"/>
                  </a:solidFill>
                  <a:latin typeface="Arial"/>
                  <a:ea typeface="Arial"/>
                  <a:cs typeface="Arial"/>
                  <a:sym typeface="Arial"/>
                </a:rPr>
                <a:t> Đánh giá hiệu quả của hệ thống</a:t>
              </a:r>
            </a:p>
            <a:p>
              <a:pPr algn="l">
                <a:lnSpc>
                  <a:spcPts val="4860"/>
                </a:lnSpc>
              </a:pPr>
              <a:endParaRPr lang="en-US" sz="4500">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5"/>
            <a:stretch>
              <a:fillRect r="-86"/>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838964" y="1824671"/>
            <a:ext cx="15044141" cy="8462329"/>
          </a:xfrm>
          <a:prstGeom prst="rect">
            <a:avLst/>
          </a:prstGeom>
        </p:spPr>
      </p:pic>
      <p:grpSp>
        <p:nvGrpSpPr>
          <p:cNvPr id="4" name="Group 4"/>
          <p:cNvGrpSpPr/>
          <p:nvPr/>
        </p:nvGrpSpPr>
        <p:grpSpPr>
          <a:xfrm>
            <a:off x="3528417" y="140833"/>
            <a:ext cx="15312752" cy="1855203"/>
            <a:chOff x="0" y="0"/>
            <a:chExt cx="20417002" cy="2473604"/>
          </a:xfrm>
        </p:grpSpPr>
        <p:grpSp>
          <p:nvGrpSpPr>
            <p:cNvPr id="5" name="Group 5"/>
            <p:cNvGrpSpPr/>
            <p:nvPr/>
          </p:nvGrpSpPr>
          <p:grpSpPr>
            <a:xfrm>
              <a:off x="0" y="0"/>
              <a:ext cx="19966800" cy="1649070"/>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8" name="Group 8"/>
            <p:cNvGrpSpPr/>
            <p:nvPr/>
          </p:nvGrpSpPr>
          <p:grpSpPr>
            <a:xfrm>
              <a:off x="450202" y="824535"/>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3. DEMO</a:t>
                </a:r>
              </a:p>
            </p:txBody>
          </p:sp>
        </p:grpSp>
      </p:grpSp>
      <p:grpSp>
        <p:nvGrpSpPr>
          <p:cNvPr id="11" name="Group 11"/>
          <p:cNvGrpSpPr/>
          <p:nvPr/>
        </p:nvGrpSpPr>
        <p:grpSpPr>
          <a:xfrm>
            <a:off x="470264" y="3183204"/>
            <a:ext cx="5239730" cy="1295565"/>
            <a:chOff x="0" y="0"/>
            <a:chExt cx="13972613" cy="3454840"/>
          </a:xfrm>
        </p:grpSpPr>
        <p:sp>
          <p:nvSpPr>
            <p:cNvPr id="12" name="Freeform 12"/>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13" name="TextBox 13"/>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video:</a:t>
              </a:r>
            </a:p>
          </p:txBody>
        </p:sp>
      </p:grpSp>
    </p:spTree>
  </p:cSld>
  <p:clrMapOvr>
    <a:masterClrMapping/>
  </p:clrMapOvr>
  <p:timing>
    <p:tnLst>
      <p:par>
        <p:cTn id="1" dur="indefinite" restart="never" nodeType="tmRoot">
          <p:childTnLst>
            <p:video fullScrn="1">
              <p:cMediaNode vol="100000">
                <p:cTn id="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6583553" y="1192722"/>
            <a:ext cx="11297239" cy="9094278"/>
          </a:xfrm>
          <a:custGeom>
            <a:avLst/>
            <a:gdLst/>
            <a:ahLst/>
            <a:cxnLst/>
            <a:rect l="l" t="t" r="r" b="b"/>
            <a:pathLst>
              <a:path w="11297239" h="9094278">
                <a:moveTo>
                  <a:pt x="0" y="0"/>
                </a:moveTo>
                <a:lnTo>
                  <a:pt x="11297240" y="0"/>
                </a:lnTo>
                <a:lnTo>
                  <a:pt x="11297240" y="9094278"/>
                </a:lnTo>
                <a:lnTo>
                  <a:pt x="0" y="9094278"/>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3528417" y="140833"/>
            <a:ext cx="15312752" cy="1855203"/>
            <a:chOff x="0" y="0"/>
            <a:chExt cx="20417002" cy="2473604"/>
          </a:xfrm>
        </p:grpSpPr>
        <p:grpSp>
          <p:nvGrpSpPr>
            <p:cNvPr id="5" name="Group 5"/>
            <p:cNvGrpSpPr/>
            <p:nvPr/>
          </p:nvGrpSpPr>
          <p:grpSpPr>
            <a:xfrm>
              <a:off x="0" y="0"/>
              <a:ext cx="19966800" cy="1649070"/>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 Thiết kế hệ thống SoC</a:t>
                </a:r>
              </a:p>
            </p:txBody>
          </p:sp>
        </p:grpSp>
        <p:grpSp>
          <p:nvGrpSpPr>
            <p:cNvPr id="8" name="Group 8"/>
            <p:cNvGrpSpPr/>
            <p:nvPr/>
          </p:nvGrpSpPr>
          <p:grpSpPr>
            <a:xfrm>
              <a:off x="450202" y="824535"/>
              <a:ext cx="19966800" cy="1649070"/>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3. DEMO</a:t>
                </a:r>
              </a:p>
            </p:txBody>
          </p:sp>
        </p:grpSp>
      </p:grpSp>
      <p:grpSp>
        <p:nvGrpSpPr>
          <p:cNvPr id="11" name="Group 11"/>
          <p:cNvGrpSpPr/>
          <p:nvPr/>
        </p:nvGrpSpPr>
        <p:grpSpPr>
          <a:xfrm>
            <a:off x="2029775" y="8610518"/>
            <a:ext cx="5239730" cy="1295565"/>
            <a:chOff x="0" y="0"/>
            <a:chExt cx="13972613" cy="3454840"/>
          </a:xfrm>
        </p:grpSpPr>
        <p:sp>
          <p:nvSpPr>
            <p:cNvPr id="12" name="Freeform 12"/>
            <p:cNvSpPr/>
            <p:nvPr/>
          </p:nvSpPr>
          <p:spPr>
            <a:xfrm>
              <a:off x="0" y="0"/>
              <a:ext cx="13972614" cy="3454840"/>
            </a:xfrm>
            <a:custGeom>
              <a:avLst/>
              <a:gdLst/>
              <a:ahLst/>
              <a:cxnLst/>
              <a:rect l="l" t="t" r="r" b="b"/>
              <a:pathLst>
                <a:path w="13972614" h="3454840">
                  <a:moveTo>
                    <a:pt x="0" y="0"/>
                  </a:moveTo>
                  <a:lnTo>
                    <a:pt x="13972614" y="0"/>
                  </a:lnTo>
                  <a:lnTo>
                    <a:pt x="13972614" y="3454840"/>
                  </a:lnTo>
                  <a:lnTo>
                    <a:pt x="0" y="3454840"/>
                  </a:lnTo>
                  <a:close/>
                </a:path>
              </a:pathLst>
            </a:custGeom>
            <a:solidFill>
              <a:srgbClr val="000000">
                <a:alpha val="0"/>
              </a:srgbClr>
            </a:solidFill>
          </p:spPr>
          <p:txBody>
            <a:bodyPr/>
            <a:lstStyle/>
            <a:p>
              <a:endParaRPr lang="en-US"/>
            </a:p>
          </p:txBody>
        </p:sp>
        <p:sp>
          <p:nvSpPr>
            <p:cNvPr id="13" name="TextBox 13"/>
            <p:cNvSpPr txBox="1"/>
            <p:nvPr/>
          </p:nvSpPr>
          <p:spPr>
            <a:xfrm>
              <a:off x="0" y="-28575"/>
              <a:ext cx="13972613" cy="3483415"/>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kết quả sau khi chạy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9605723" cy="774192"/>
            <a:chOff x="0" y="0"/>
            <a:chExt cx="25615260" cy="2064512"/>
          </a:xfrm>
        </p:grpSpPr>
        <p:sp>
          <p:nvSpPr>
            <p:cNvPr id="8" name="Freeform 8"/>
            <p:cNvSpPr/>
            <p:nvPr/>
          </p:nvSpPr>
          <p:spPr>
            <a:xfrm>
              <a:off x="0" y="0"/>
              <a:ext cx="25615260" cy="2064512"/>
            </a:xfrm>
            <a:custGeom>
              <a:avLst/>
              <a:gdLst/>
              <a:ahLst/>
              <a:cxnLst/>
              <a:rect l="l" t="t" r="r" b="b"/>
              <a:pathLst>
                <a:path w="25615260" h="2064512">
                  <a:moveTo>
                    <a:pt x="0" y="0"/>
                  </a:moveTo>
                  <a:lnTo>
                    <a:pt x="25615260" y="0"/>
                  </a:lnTo>
                  <a:lnTo>
                    <a:pt x="25615260"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25615260"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a. Đánh giá diện tích:</a:t>
              </a:r>
            </a:p>
          </p:txBody>
        </p:sp>
      </p:grpSp>
      <p:sp>
        <p:nvSpPr>
          <p:cNvPr id="10" name="Freeform 10"/>
          <p:cNvSpPr/>
          <p:nvPr/>
        </p:nvSpPr>
        <p:spPr>
          <a:xfrm>
            <a:off x="361000" y="3706609"/>
            <a:ext cx="8483530" cy="6316205"/>
          </a:xfrm>
          <a:custGeom>
            <a:avLst/>
            <a:gdLst/>
            <a:ahLst/>
            <a:cxnLst/>
            <a:rect l="l" t="t" r="r" b="b"/>
            <a:pathLst>
              <a:path w="8483530" h="6316205">
                <a:moveTo>
                  <a:pt x="0" y="0"/>
                </a:moveTo>
                <a:lnTo>
                  <a:pt x="8483530" y="0"/>
                </a:lnTo>
                <a:lnTo>
                  <a:pt x="8483530" y="6316204"/>
                </a:lnTo>
                <a:lnTo>
                  <a:pt x="0" y="6316204"/>
                </a:lnTo>
                <a:lnTo>
                  <a:pt x="0" y="0"/>
                </a:lnTo>
                <a:close/>
              </a:path>
            </a:pathLst>
          </a:custGeom>
          <a:blipFill>
            <a:blip r:embed="rId4"/>
            <a:stretch>
              <a:fillRect/>
            </a:stretch>
          </a:blipFill>
        </p:spPr>
        <p:txBody>
          <a:bodyPr/>
          <a:lstStyle/>
          <a:p>
            <a:endParaRPr lang="en-US"/>
          </a:p>
        </p:txBody>
      </p:sp>
      <p:grpSp>
        <p:nvGrpSpPr>
          <p:cNvPr id="11" name="Group 11"/>
          <p:cNvGrpSpPr/>
          <p:nvPr/>
        </p:nvGrpSpPr>
        <p:grpSpPr>
          <a:xfrm>
            <a:off x="11489055" y="2279333"/>
            <a:ext cx="128588" cy="124777"/>
            <a:chOff x="0" y="0"/>
            <a:chExt cx="171450" cy="166370"/>
          </a:xfrm>
        </p:grpSpPr>
        <p:sp>
          <p:nvSpPr>
            <p:cNvPr id="12" name="Freeform 12"/>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3" name="Freeform 13"/>
          <p:cNvSpPr/>
          <p:nvPr/>
        </p:nvSpPr>
        <p:spPr>
          <a:xfrm>
            <a:off x="8844530" y="1728498"/>
            <a:ext cx="9443470" cy="4603692"/>
          </a:xfrm>
          <a:custGeom>
            <a:avLst/>
            <a:gdLst/>
            <a:ahLst/>
            <a:cxnLst/>
            <a:rect l="l" t="t" r="r" b="b"/>
            <a:pathLst>
              <a:path w="9443470" h="4603692">
                <a:moveTo>
                  <a:pt x="0" y="0"/>
                </a:moveTo>
                <a:lnTo>
                  <a:pt x="9443470" y="0"/>
                </a:lnTo>
                <a:lnTo>
                  <a:pt x="9443470" y="4603692"/>
                </a:lnTo>
                <a:lnTo>
                  <a:pt x="0" y="4603692"/>
                </a:lnTo>
                <a:lnTo>
                  <a:pt x="0" y="0"/>
                </a:lnTo>
                <a:close/>
              </a:path>
            </a:pathLst>
          </a:custGeom>
          <a:blipFill>
            <a:blip r:embed="rId5"/>
            <a:stretch>
              <a:fillRect/>
            </a:stretch>
          </a:blipFill>
        </p:spPr>
        <p:txBody>
          <a:bodyPr/>
          <a:lstStyle/>
          <a:p>
            <a:endParaRPr lang="en-US"/>
          </a:p>
        </p:txBody>
      </p:sp>
      <p:grpSp>
        <p:nvGrpSpPr>
          <p:cNvPr id="14" name="Group 14"/>
          <p:cNvGrpSpPr/>
          <p:nvPr/>
        </p:nvGrpSpPr>
        <p:grpSpPr>
          <a:xfrm>
            <a:off x="8999713" y="6493359"/>
            <a:ext cx="9642762" cy="2168902"/>
            <a:chOff x="0" y="0"/>
            <a:chExt cx="2539658" cy="571233"/>
          </a:xfrm>
        </p:grpSpPr>
        <p:sp>
          <p:nvSpPr>
            <p:cNvPr id="15" name="Freeform 15"/>
            <p:cNvSpPr/>
            <p:nvPr/>
          </p:nvSpPr>
          <p:spPr>
            <a:xfrm>
              <a:off x="0" y="0"/>
              <a:ext cx="2539658" cy="571233"/>
            </a:xfrm>
            <a:custGeom>
              <a:avLst/>
              <a:gdLst/>
              <a:ahLst/>
              <a:cxnLst/>
              <a:rect l="l" t="t" r="r" b="b"/>
              <a:pathLst>
                <a:path w="2539658" h="571233">
                  <a:moveTo>
                    <a:pt x="0" y="0"/>
                  </a:moveTo>
                  <a:lnTo>
                    <a:pt x="2539658" y="0"/>
                  </a:lnTo>
                  <a:lnTo>
                    <a:pt x="2539658" y="571233"/>
                  </a:lnTo>
                  <a:lnTo>
                    <a:pt x="0" y="571233"/>
                  </a:lnTo>
                  <a:close/>
                </a:path>
              </a:pathLst>
            </a:custGeom>
            <a:solidFill>
              <a:srgbClr val="CAD1D8"/>
            </a:solidFill>
          </p:spPr>
          <p:txBody>
            <a:bodyPr/>
            <a:lstStyle/>
            <a:p>
              <a:endParaRPr lang="en-US"/>
            </a:p>
          </p:txBody>
        </p:sp>
        <p:sp>
          <p:nvSpPr>
            <p:cNvPr id="16" name="TextBox 16"/>
            <p:cNvSpPr txBox="1"/>
            <p:nvPr/>
          </p:nvSpPr>
          <p:spPr>
            <a:xfrm>
              <a:off x="0" y="-28575"/>
              <a:ext cx="2539658" cy="599808"/>
            </a:xfrm>
            <a:prstGeom prst="rect">
              <a:avLst/>
            </a:prstGeom>
          </p:spPr>
          <p:txBody>
            <a:bodyPr lIns="50800" tIns="50800" rIns="50800" bIns="50800" rtlCol="0" anchor="ctr"/>
            <a:lstStyle/>
            <a:p>
              <a:pPr marL="626106" lvl="1" indent="-313053" algn="l">
                <a:lnSpc>
                  <a:spcPts val="3131"/>
                </a:lnSpc>
                <a:buFont typeface="Arial"/>
                <a:buChar char="•"/>
              </a:pPr>
              <a:r>
                <a:rPr lang="en-US" sz="2899">
                  <a:solidFill>
                    <a:srgbClr val="000000"/>
                  </a:solidFill>
                  <a:latin typeface="Arial"/>
                  <a:ea typeface="Arial"/>
                  <a:cs typeface="Arial"/>
                  <a:sym typeface="Arial"/>
                </a:rPr>
                <a:t>Combinational ALUTs: 1181</a:t>
              </a:r>
            </a:p>
            <a:p>
              <a:pPr algn="l">
                <a:lnSpc>
                  <a:spcPts val="3131"/>
                </a:lnSpc>
              </a:pPr>
              <a:r>
                <a:rPr lang="en-US" sz="2899">
                  <a:solidFill>
                    <a:srgbClr val="000000"/>
                  </a:solidFill>
                  <a:latin typeface="Arial"/>
                  <a:ea typeface="Arial"/>
                  <a:cs typeface="Arial"/>
                  <a:sym typeface="Arial"/>
                </a:rPr>
                <a:t>→ Ít hơn thiết kế trong bài báo 120 ALUTs</a:t>
              </a:r>
            </a:p>
            <a:p>
              <a:pPr marL="626106" lvl="1" indent="-313053" algn="l">
                <a:lnSpc>
                  <a:spcPts val="3131"/>
                </a:lnSpc>
                <a:buFont typeface="Arial"/>
                <a:buChar char="•"/>
              </a:pPr>
              <a:r>
                <a:rPr lang="en-US" sz="2899">
                  <a:solidFill>
                    <a:srgbClr val="000000"/>
                  </a:solidFill>
                  <a:latin typeface="Arial"/>
                  <a:ea typeface="Arial"/>
                  <a:cs typeface="Arial"/>
                  <a:sym typeface="Arial"/>
                </a:rPr>
                <a:t>Register: 1596</a:t>
              </a:r>
            </a:p>
            <a:p>
              <a:pPr algn="l">
                <a:lnSpc>
                  <a:spcPts val="3131"/>
                </a:lnSpc>
              </a:pPr>
              <a:r>
                <a:rPr lang="en-US" sz="2899">
                  <a:solidFill>
                    <a:srgbClr val="000000"/>
                  </a:solidFill>
                  <a:latin typeface="Arial"/>
                  <a:ea typeface="Arial"/>
                  <a:cs typeface="Arial"/>
                  <a:sym typeface="Arial"/>
                </a:rPr>
                <a:t>→ Nhiều hơn thiết kế trong bài báo 725 registers</a:t>
              </a:r>
            </a:p>
            <a:p>
              <a:pPr algn="l">
                <a:lnSpc>
                  <a:spcPts val="3131"/>
                </a:lnSpc>
              </a:pPr>
              <a:endParaRPr lang="en-US" sz="2899">
                <a:solidFill>
                  <a:srgbClr val="000000"/>
                </a:solidFill>
                <a:latin typeface="Arial"/>
                <a:ea typeface="Arial"/>
                <a:cs typeface="Arial"/>
                <a:sym typeface="Arial"/>
              </a:endParaRPr>
            </a:p>
          </p:txBody>
        </p:sp>
      </p:grpSp>
      <p:grpSp>
        <p:nvGrpSpPr>
          <p:cNvPr id="17" name="Group 17"/>
          <p:cNvGrpSpPr/>
          <p:nvPr/>
        </p:nvGrpSpPr>
        <p:grpSpPr>
          <a:xfrm>
            <a:off x="14707720" y="2826234"/>
            <a:ext cx="2719457" cy="3667125"/>
            <a:chOff x="0" y="0"/>
            <a:chExt cx="3625942" cy="4889500"/>
          </a:xfrm>
        </p:grpSpPr>
        <p:sp>
          <p:nvSpPr>
            <p:cNvPr id="18" name="Freeform 18"/>
            <p:cNvSpPr/>
            <p:nvPr/>
          </p:nvSpPr>
          <p:spPr>
            <a:xfrm>
              <a:off x="37297" y="48260"/>
              <a:ext cx="3545521" cy="4792980"/>
            </a:xfrm>
            <a:custGeom>
              <a:avLst/>
              <a:gdLst/>
              <a:ahLst/>
              <a:cxnLst/>
              <a:rect l="l" t="t" r="r" b="b"/>
              <a:pathLst>
                <a:path w="3545521" h="4792980">
                  <a:moveTo>
                    <a:pt x="754093" y="548640"/>
                  </a:moveTo>
                  <a:cubicBezTo>
                    <a:pt x="641037" y="1126490"/>
                    <a:pt x="527982" y="1327150"/>
                    <a:pt x="453388" y="1536700"/>
                  </a:cubicBezTo>
                  <a:cubicBezTo>
                    <a:pt x="371802" y="1764030"/>
                    <a:pt x="273898" y="2044700"/>
                    <a:pt x="222615" y="2263140"/>
                  </a:cubicBezTo>
                  <a:cubicBezTo>
                    <a:pt x="181821" y="2435860"/>
                    <a:pt x="162007" y="2581910"/>
                    <a:pt x="148021" y="2735580"/>
                  </a:cubicBezTo>
                  <a:cubicBezTo>
                    <a:pt x="135200" y="2881630"/>
                    <a:pt x="127042" y="3064510"/>
                    <a:pt x="137531" y="3166110"/>
                  </a:cubicBezTo>
                  <a:cubicBezTo>
                    <a:pt x="144525" y="3223260"/>
                    <a:pt x="153849" y="3242310"/>
                    <a:pt x="170166" y="3296920"/>
                  </a:cubicBezTo>
                  <a:cubicBezTo>
                    <a:pt x="199304" y="3395980"/>
                    <a:pt x="255249" y="3590290"/>
                    <a:pt x="310029" y="3704590"/>
                  </a:cubicBezTo>
                  <a:cubicBezTo>
                    <a:pt x="354319" y="3796030"/>
                    <a:pt x="391615" y="3855720"/>
                    <a:pt x="456885" y="3938270"/>
                  </a:cubicBezTo>
                  <a:cubicBezTo>
                    <a:pt x="545465" y="4052570"/>
                    <a:pt x="695817" y="4203700"/>
                    <a:pt x="815866" y="4310380"/>
                  </a:cubicBezTo>
                  <a:cubicBezTo>
                    <a:pt x="920763" y="4404360"/>
                    <a:pt x="1030322" y="4502150"/>
                    <a:pt x="1132888" y="4554220"/>
                  </a:cubicBezTo>
                  <a:cubicBezTo>
                    <a:pt x="1215640" y="4596130"/>
                    <a:pt x="1297227" y="4605020"/>
                    <a:pt x="1375317" y="4621530"/>
                  </a:cubicBezTo>
                  <a:cubicBezTo>
                    <a:pt x="1447579" y="4636770"/>
                    <a:pt x="1501193" y="4644390"/>
                    <a:pt x="1586277" y="4652010"/>
                  </a:cubicBezTo>
                  <a:cubicBezTo>
                    <a:pt x="1713319" y="4663440"/>
                    <a:pt x="1961575" y="4678680"/>
                    <a:pt x="2062976" y="4673600"/>
                  </a:cubicBezTo>
                  <a:cubicBezTo>
                    <a:pt x="2110762" y="4671060"/>
                    <a:pt x="2123583" y="4671060"/>
                    <a:pt x="2167873" y="4658360"/>
                  </a:cubicBezTo>
                  <a:cubicBezTo>
                    <a:pt x="2249459" y="4636770"/>
                    <a:pt x="2409136" y="4572000"/>
                    <a:pt x="2507040" y="4519930"/>
                  </a:cubicBezTo>
                  <a:cubicBezTo>
                    <a:pt x="2588626" y="4475480"/>
                    <a:pt x="2665551" y="4417060"/>
                    <a:pt x="2720331" y="4372610"/>
                  </a:cubicBezTo>
                  <a:cubicBezTo>
                    <a:pt x="2757627" y="4343400"/>
                    <a:pt x="2776276" y="4325620"/>
                    <a:pt x="2807745" y="4290060"/>
                  </a:cubicBezTo>
                  <a:cubicBezTo>
                    <a:pt x="2856697" y="4237990"/>
                    <a:pt x="2930125" y="4142740"/>
                    <a:pt x="2972084" y="4080510"/>
                  </a:cubicBezTo>
                  <a:cubicBezTo>
                    <a:pt x="3003552" y="4034790"/>
                    <a:pt x="3022201" y="4000500"/>
                    <a:pt x="3045511" y="3956050"/>
                  </a:cubicBezTo>
                  <a:cubicBezTo>
                    <a:pt x="3069987" y="3907790"/>
                    <a:pt x="3092132" y="3865880"/>
                    <a:pt x="3116608" y="3801110"/>
                  </a:cubicBezTo>
                  <a:cubicBezTo>
                    <a:pt x="3153905" y="3702050"/>
                    <a:pt x="3199360" y="3530600"/>
                    <a:pt x="3231995" y="3411220"/>
                  </a:cubicBezTo>
                  <a:cubicBezTo>
                    <a:pt x="3259968" y="3310890"/>
                    <a:pt x="3283278" y="3223260"/>
                    <a:pt x="3303092" y="3133090"/>
                  </a:cubicBezTo>
                  <a:cubicBezTo>
                    <a:pt x="3321741" y="3049270"/>
                    <a:pt x="3331064" y="2984500"/>
                    <a:pt x="3346217" y="2886710"/>
                  </a:cubicBezTo>
                  <a:cubicBezTo>
                    <a:pt x="3368361" y="2745740"/>
                    <a:pt x="3404493" y="2510790"/>
                    <a:pt x="3418479" y="2364740"/>
                  </a:cubicBezTo>
                  <a:cubicBezTo>
                    <a:pt x="3430134" y="2260600"/>
                    <a:pt x="3440624" y="2185670"/>
                    <a:pt x="3435962" y="2094230"/>
                  </a:cubicBezTo>
                  <a:cubicBezTo>
                    <a:pt x="3431299" y="2001520"/>
                    <a:pt x="3418479" y="1921510"/>
                    <a:pt x="3389341" y="1813560"/>
                  </a:cubicBezTo>
                  <a:cubicBezTo>
                    <a:pt x="3348547" y="1654810"/>
                    <a:pt x="3245982" y="1394460"/>
                    <a:pt x="3181878" y="1239520"/>
                  </a:cubicBezTo>
                  <a:cubicBezTo>
                    <a:pt x="3137588" y="1131570"/>
                    <a:pt x="3109615" y="1071880"/>
                    <a:pt x="3056001" y="970280"/>
                  </a:cubicBezTo>
                  <a:cubicBezTo>
                    <a:pt x="2981408" y="830580"/>
                    <a:pt x="2848538" y="600710"/>
                    <a:pt x="2765786" y="483870"/>
                  </a:cubicBezTo>
                  <a:cubicBezTo>
                    <a:pt x="2714503" y="411480"/>
                    <a:pt x="2676041" y="365760"/>
                    <a:pt x="2628254" y="318770"/>
                  </a:cubicBezTo>
                  <a:cubicBezTo>
                    <a:pt x="2585130" y="275590"/>
                    <a:pt x="2538509" y="238760"/>
                    <a:pt x="2494219" y="209550"/>
                  </a:cubicBezTo>
                  <a:cubicBezTo>
                    <a:pt x="2454591" y="184150"/>
                    <a:pt x="2414964" y="165100"/>
                    <a:pt x="2376501" y="151130"/>
                  </a:cubicBezTo>
                  <a:cubicBezTo>
                    <a:pt x="2342701" y="139700"/>
                    <a:pt x="2313563" y="134620"/>
                    <a:pt x="2277432" y="129540"/>
                  </a:cubicBezTo>
                  <a:cubicBezTo>
                    <a:pt x="2236638" y="123190"/>
                    <a:pt x="2194680" y="119380"/>
                    <a:pt x="2145728" y="118110"/>
                  </a:cubicBezTo>
                  <a:cubicBezTo>
                    <a:pt x="2081624" y="116840"/>
                    <a:pt x="2015189" y="120650"/>
                    <a:pt x="1930106" y="128270"/>
                  </a:cubicBezTo>
                  <a:cubicBezTo>
                    <a:pt x="1805395" y="139700"/>
                    <a:pt x="1601428" y="163830"/>
                    <a:pt x="1472055" y="189230"/>
                  </a:cubicBezTo>
                  <a:cubicBezTo>
                    <a:pt x="1374151" y="209550"/>
                    <a:pt x="1306551" y="229870"/>
                    <a:pt x="1217971" y="259080"/>
                  </a:cubicBezTo>
                  <a:cubicBezTo>
                    <a:pt x="1116571" y="293370"/>
                    <a:pt x="948736" y="388620"/>
                    <a:pt x="897453" y="389890"/>
                  </a:cubicBezTo>
                  <a:cubicBezTo>
                    <a:pt x="881135" y="391160"/>
                    <a:pt x="874142" y="387350"/>
                    <a:pt x="864818" y="379730"/>
                  </a:cubicBezTo>
                  <a:cubicBezTo>
                    <a:pt x="854328" y="370840"/>
                    <a:pt x="843838" y="346710"/>
                    <a:pt x="842673" y="332740"/>
                  </a:cubicBezTo>
                  <a:cubicBezTo>
                    <a:pt x="841507" y="320040"/>
                    <a:pt x="847335" y="307340"/>
                    <a:pt x="853163" y="297180"/>
                  </a:cubicBezTo>
                  <a:cubicBezTo>
                    <a:pt x="860156" y="288290"/>
                    <a:pt x="871811" y="280670"/>
                    <a:pt x="881135" y="278130"/>
                  </a:cubicBezTo>
                  <a:cubicBezTo>
                    <a:pt x="891625" y="274320"/>
                    <a:pt x="905611" y="274320"/>
                    <a:pt x="914935" y="280670"/>
                  </a:cubicBezTo>
                  <a:cubicBezTo>
                    <a:pt x="927756" y="287020"/>
                    <a:pt x="942908" y="307340"/>
                    <a:pt x="946404" y="321310"/>
                  </a:cubicBezTo>
                  <a:cubicBezTo>
                    <a:pt x="949901" y="332740"/>
                    <a:pt x="948736" y="346710"/>
                    <a:pt x="942908" y="358140"/>
                  </a:cubicBezTo>
                  <a:cubicBezTo>
                    <a:pt x="935915" y="370840"/>
                    <a:pt x="916101" y="386080"/>
                    <a:pt x="903280" y="389890"/>
                  </a:cubicBezTo>
                  <a:cubicBezTo>
                    <a:pt x="891625" y="392430"/>
                    <a:pt x="878804" y="388620"/>
                    <a:pt x="869480" y="383540"/>
                  </a:cubicBezTo>
                  <a:cubicBezTo>
                    <a:pt x="860156" y="377190"/>
                    <a:pt x="850832" y="367030"/>
                    <a:pt x="847335" y="356870"/>
                  </a:cubicBezTo>
                  <a:cubicBezTo>
                    <a:pt x="842673" y="345440"/>
                    <a:pt x="841507" y="331470"/>
                    <a:pt x="843838" y="320040"/>
                  </a:cubicBezTo>
                  <a:cubicBezTo>
                    <a:pt x="846170" y="308610"/>
                    <a:pt x="848501" y="299720"/>
                    <a:pt x="861321" y="288290"/>
                  </a:cubicBezTo>
                  <a:cubicBezTo>
                    <a:pt x="902115" y="251460"/>
                    <a:pt x="1087433" y="184150"/>
                    <a:pt x="1192330" y="147320"/>
                  </a:cubicBezTo>
                  <a:cubicBezTo>
                    <a:pt x="1285572" y="115570"/>
                    <a:pt x="1357834" y="96520"/>
                    <a:pt x="1460400" y="74930"/>
                  </a:cubicBezTo>
                  <a:cubicBezTo>
                    <a:pt x="1593270" y="48260"/>
                    <a:pt x="1797236" y="22860"/>
                    <a:pt x="1925444" y="11430"/>
                  </a:cubicBezTo>
                  <a:cubicBezTo>
                    <a:pt x="2015189" y="3810"/>
                    <a:pt x="2085121" y="0"/>
                    <a:pt x="2153887" y="2540"/>
                  </a:cubicBezTo>
                  <a:cubicBezTo>
                    <a:pt x="2208666" y="2540"/>
                    <a:pt x="2255287" y="6350"/>
                    <a:pt x="2301908" y="13970"/>
                  </a:cubicBezTo>
                  <a:cubicBezTo>
                    <a:pt x="2343867" y="21590"/>
                    <a:pt x="2379998" y="31750"/>
                    <a:pt x="2419626" y="46990"/>
                  </a:cubicBezTo>
                  <a:cubicBezTo>
                    <a:pt x="2465081" y="64770"/>
                    <a:pt x="2511702" y="87630"/>
                    <a:pt x="2557157" y="118110"/>
                  </a:cubicBezTo>
                  <a:cubicBezTo>
                    <a:pt x="2607275" y="151130"/>
                    <a:pt x="2658558" y="194310"/>
                    <a:pt x="2706344" y="242570"/>
                  </a:cubicBezTo>
                  <a:cubicBezTo>
                    <a:pt x="2757627" y="293370"/>
                    <a:pt x="2798421" y="341630"/>
                    <a:pt x="2853200" y="419100"/>
                  </a:cubicBezTo>
                  <a:cubicBezTo>
                    <a:pt x="2938283" y="541020"/>
                    <a:pt x="3073484" y="774700"/>
                    <a:pt x="3149243" y="919480"/>
                  </a:cubicBezTo>
                  <a:cubicBezTo>
                    <a:pt x="3204023" y="1023620"/>
                    <a:pt x="3233161" y="1085850"/>
                    <a:pt x="3278616" y="1197610"/>
                  </a:cubicBezTo>
                  <a:cubicBezTo>
                    <a:pt x="3345051" y="1357630"/>
                    <a:pt x="3451114" y="1625600"/>
                    <a:pt x="3493072" y="1794510"/>
                  </a:cubicBezTo>
                  <a:cubicBezTo>
                    <a:pt x="3523376" y="1911350"/>
                    <a:pt x="3536197" y="2000250"/>
                    <a:pt x="3540859" y="2101850"/>
                  </a:cubicBezTo>
                  <a:cubicBezTo>
                    <a:pt x="3545521" y="2197100"/>
                    <a:pt x="3535031" y="2266950"/>
                    <a:pt x="3523376" y="2383790"/>
                  </a:cubicBezTo>
                  <a:cubicBezTo>
                    <a:pt x="3502397" y="2579370"/>
                    <a:pt x="3459272" y="2914650"/>
                    <a:pt x="3405658" y="3164840"/>
                  </a:cubicBezTo>
                  <a:cubicBezTo>
                    <a:pt x="3354375" y="3403600"/>
                    <a:pt x="3284444" y="3674110"/>
                    <a:pt x="3213347" y="3854450"/>
                  </a:cubicBezTo>
                  <a:cubicBezTo>
                    <a:pt x="3163229" y="3980180"/>
                    <a:pt x="3113112" y="4070350"/>
                    <a:pt x="3054836" y="4160520"/>
                  </a:cubicBezTo>
                  <a:cubicBezTo>
                    <a:pt x="3001222" y="4244340"/>
                    <a:pt x="2932456" y="4326890"/>
                    <a:pt x="2881173" y="4382770"/>
                  </a:cubicBezTo>
                  <a:cubicBezTo>
                    <a:pt x="2843876" y="4422140"/>
                    <a:pt x="2821731" y="4442460"/>
                    <a:pt x="2779772" y="4474210"/>
                  </a:cubicBezTo>
                  <a:cubicBezTo>
                    <a:pt x="2720331" y="4522470"/>
                    <a:pt x="2637578" y="4583430"/>
                    <a:pt x="2548999" y="4630420"/>
                  </a:cubicBezTo>
                  <a:cubicBezTo>
                    <a:pt x="2442936" y="4687570"/>
                    <a:pt x="2270439" y="4754880"/>
                    <a:pt x="2180693" y="4776470"/>
                  </a:cubicBezTo>
                  <a:cubicBezTo>
                    <a:pt x="2130576" y="4789170"/>
                    <a:pt x="2115424" y="4787900"/>
                    <a:pt x="2061810" y="4789170"/>
                  </a:cubicBezTo>
                  <a:cubicBezTo>
                    <a:pt x="1954582" y="4792980"/>
                    <a:pt x="1703995" y="4780280"/>
                    <a:pt x="1572290" y="4767580"/>
                  </a:cubicBezTo>
                  <a:cubicBezTo>
                    <a:pt x="1482545" y="4759960"/>
                    <a:pt x="1425434" y="4752340"/>
                    <a:pt x="1348510" y="4735830"/>
                  </a:cubicBezTo>
                  <a:cubicBezTo>
                    <a:pt x="1261096" y="4716780"/>
                    <a:pt x="1166688" y="4702810"/>
                    <a:pt x="1074612" y="4655820"/>
                  </a:cubicBezTo>
                  <a:cubicBezTo>
                    <a:pt x="963887" y="4598670"/>
                    <a:pt x="851997" y="4497070"/>
                    <a:pt x="740107" y="4398010"/>
                  </a:cubicBezTo>
                  <a:cubicBezTo>
                    <a:pt x="614230" y="4287520"/>
                    <a:pt x="459216" y="4133850"/>
                    <a:pt x="362477" y="4014470"/>
                  </a:cubicBezTo>
                  <a:cubicBezTo>
                    <a:pt x="290215" y="3925570"/>
                    <a:pt x="244760" y="3859530"/>
                    <a:pt x="194642" y="3760470"/>
                  </a:cubicBezTo>
                  <a:cubicBezTo>
                    <a:pt x="135200" y="3639820"/>
                    <a:pt x="73428" y="3441700"/>
                    <a:pt x="41959" y="3331210"/>
                  </a:cubicBezTo>
                  <a:cubicBezTo>
                    <a:pt x="23310" y="3263900"/>
                    <a:pt x="13986" y="3235960"/>
                    <a:pt x="9324" y="3166110"/>
                  </a:cubicBezTo>
                  <a:cubicBezTo>
                    <a:pt x="0" y="3053080"/>
                    <a:pt x="15152" y="2866390"/>
                    <a:pt x="29138" y="2711450"/>
                  </a:cubicBezTo>
                  <a:cubicBezTo>
                    <a:pt x="45455" y="2550160"/>
                    <a:pt x="61773" y="2397760"/>
                    <a:pt x="103731" y="2218690"/>
                  </a:cubicBezTo>
                  <a:cubicBezTo>
                    <a:pt x="156180" y="1996440"/>
                    <a:pt x="258746" y="1714500"/>
                    <a:pt x="339167" y="1482090"/>
                  </a:cubicBezTo>
                  <a:cubicBezTo>
                    <a:pt x="412595" y="1268730"/>
                    <a:pt x="538471" y="1007110"/>
                    <a:pt x="566444" y="877570"/>
                  </a:cubicBezTo>
                  <a:cubicBezTo>
                    <a:pt x="578099" y="817880"/>
                    <a:pt x="567609" y="795020"/>
                    <a:pt x="574603" y="745490"/>
                  </a:cubicBezTo>
                  <a:cubicBezTo>
                    <a:pt x="582761" y="676910"/>
                    <a:pt x="596748" y="553720"/>
                    <a:pt x="617727" y="509270"/>
                  </a:cubicBezTo>
                  <a:cubicBezTo>
                    <a:pt x="628217" y="487680"/>
                    <a:pt x="638706" y="476250"/>
                    <a:pt x="652693" y="468630"/>
                  </a:cubicBezTo>
                  <a:cubicBezTo>
                    <a:pt x="666679" y="461010"/>
                    <a:pt x="686493" y="458470"/>
                    <a:pt x="701645" y="463550"/>
                  </a:cubicBezTo>
                  <a:cubicBezTo>
                    <a:pt x="716796" y="467360"/>
                    <a:pt x="734279" y="481330"/>
                    <a:pt x="742438" y="495300"/>
                  </a:cubicBezTo>
                  <a:cubicBezTo>
                    <a:pt x="751762" y="509270"/>
                    <a:pt x="754093" y="548640"/>
                    <a:pt x="754093" y="548640"/>
                  </a:cubicBezTo>
                </a:path>
              </a:pathLst>
            </a:custGeom>
            <a:solidFill>
              <a:srgbClr val="E7191F"/>
            </a:solidFill>
            <a:ln cap="sq">
              <a:noFill/>
              <a:prstDash val="solid"/>
              <a:miter/>
            </a:ln>
          </p:spPr>
          <p:txBody>
            <a:bodyPr/>
            <a:lstStyle/>
            <a:p>
              <a:endParaRPr lang="en-US"/>
            </a:p>
          </p:txBody>
        </p:sp>
      </p:grpSp>
      <p:grpSp>
        <p:nvGrpSpPr>
          <p:cNvPr id="19" name="Group 19"/>
          <p:cNvGrpSpPr/>
          <p:nvPr/>
        </p:nvGrpSpPr>
        <p:grpSpPr>
          <a:xfrm>
            <a:off x="3528417" y="140833"/>
            <a:ext cx="15312752" cy="1855203"/>
            <a:chOff x="0" y="0"/>
            <a:chExt cx="20417002" cy="2473604"/>
          </a:xfrm>
        </p:grpSpPr>
        <p:grpSp>
          <p:nvGrpSpPr>
            <p:cNvPr id="20" name="Group 20"/>
            <p:cNvGrpSpPr/>
            <p:nvPr/>
          </p:nvGrpSpPr>
          <p:grpSpPr>
            <a:xfrm>
              <a:off x="0" y="0"/>
              <a:ext cx="19966800" cy="1649070"/>
              <a:chOff x="0" y="0"/>
              <a:chExt cx="19966800" cy="1649070"/>
            </a:xfrm>
          </p:grpSpPr>
          <p:sp>
            <p:nvSpPr>
              <p:cNvPr id="21" name="Freeform 21"/>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2" name="TextBox 22"/>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23" name="Group 23"/>
            <p:cNvGrpSpPr/>
            <p:nvPr/>
          </p:nvGrpSpPr>
          <p:grpSpPr>
            <a:xfrm>
              <a:off x="450202" y="824535"/>
              <a:ext cx="19966800" cy="1649070"/>
              <a:chOff x="0" y="0"/>
              <a:chExt cx="19966800" cy="1649070"/>
            </a:xfrm>
          </p:grpSpPr>
          <p:sp>
            <p:nvSpPr>
              <p:cNvPr id="24" name="Freeform 24"/>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5" name="TextBox 25"/>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1. Đánh giá tài nguyên sử dụng</a:t>
                </a: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9605723" cy="774192"/>
            <a:chOff x="0" y="0"/>
            <a:chExt cx="25615260" cy="2064512"/>
          </a:xfrm>
        </p:grpSpPr>
        <p:sp>
          <p:nvSpPr>
            <p:cNvPr id="8" name="Freeform 8"/>
            <p:cNvSpPr/>
            <p:nvPr/>
          </p:nvSpPr>
          <p:spPr>
            <a:xfrm>
              <a:off x="0" y="0"/>
              <a:ext cx="25615260" cy="2064512"/>
            </a:xfrm>
            <a:custGeom>
              <a:avLst/>
              <a:gdLst/>
              <a:ahLst/>
              <a:cxnLst/>
              <a:rect l="l" t="t" r="r" b="b"/>
              <a:pathLst>
                <a:path w="25615260" h="2064512">
                  <a:moveTo>
                    <a:pt x="0" y="0"/>
                  </a:moveTo>
                  <a:lnTo>
                    <a:pt x="25615260" y="0"/>
                  </a:lnTo>
                  <a:lnTo>
                    <a:pt x="25615260"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25615260"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Đánh giá năng lượng</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2" name="Freeform 12"/>
          <p:cNvSpPr/>
          <p:nvPr/>
        </p:nvSpPr>
        <p:spPr>
          <a:xfrm>
            <a:off x="1038225" y="3595738"/>
            <a:ext cx="12176704" cy="4838241"/>
          </a:xfrm>
          <a:custGeom>
            <a:avLst/>
            <a:gdLst/>
            <a:ahLst/>
            <a:cxnLst/>
            <a:rect l="l" t="t" r="r" b="b"/>
            <a:pathLst>
              <a:path w="12176704" h="4838241">
                <a:moveTo>
                  <a:pt x="0" y="0"/>
                </a:moveTo>
                <a:lnTo>
                  <a:pt x="12176704" y="0"/>
                </a:lnTo>
                <a:lnTo>
                  <a:pt x="12176704" y="4838240"/>
                </a:lnTo>
                <a:lnTo>
                  <a:pt x="0" y="4838240"/>
                </a:lnTo>
                <a:lnTo>
                  <a:pt x="0" y="0"/>
                </a:lnTo>
                <a:close/>
              </a:path>
            </a:pathLst>
          </a:custGeom>
          <a:blipFill>
            <a:blip r:embed="rId4"/>
            <a:stretch>
              <a:fillRect r="-12823"/>
            </a:stretch>
          </a:blipFill>
        </p:spPr>
        <p:txBody>
          <a:bodyPr/>
          <a:lstStyle/>
          <a:p>
            <a:endParaRPr lang="en-US"/>
          </a:p>
        </p:txBody>
      </p:sp>
      <p:grpSp>
        <p:nvGrpSpPr>
          <p:cNvPr id="13" name="Group 13"/>
          <p:cNvGrpSpPr/>
          <p:nvPr/>
        </p:nvGrpSpPr>
        <p:grpSpPr>
          <a:xfrm>
            <a:off x="3879463" y="8528562"/>
            <a:ext cx="10529075" cy="1577905"/>
            <a:chOff x="0" y="0"/>
            <a:chExt cx="28077533" cy="4207747"/>
          </a:xfrm>
        </p:grpSpPr>
        <p:sp>
          <p:nvSpPr>
            <p:cNvPr id="14" name="Freeform 14"/>
            <p:cNvSpPr/>
            <p:nvPr/>
          </p:nvSpPr>
          <p:spPr>
            <a:xfrm>
              <a:off x="0" y="0"/>
              <a:ext cx="28077533" cy="4207747"/>
            </a:xfrm>
            <a:custGeom>
              <a:avLst/>
              <a:gdLst/>
              <a:ahLst/>
              <a:cxnLst/>
              <a:rect l="l" t="t" r="r" b="b"/>
              <a:pathLst>
                <a:path w="28077533" h="4207747">
                  <a:moveTo>
                    <a:pt x="0" y="0"/>
                  </a:moveTo>
                  <a:lnTo>
                    <a:pt x="28077533" y="0"/>
                  </a:lnTo>
                  <a:lnTo>
                    <a:pt x="28077533" y="4207747"/>
                  </a:lnTo>
                  <a:lnTo>
                    <a:pt x="0" y="4207747"/>
                  </a:lnTo>
                  <a:close/>
                </a:path>
              </a:pathLst>
            </a:custGeom>
            <a:solidFill>
              <a:srgbClr val="000000">
                <a:alpha val="0"/>
              </a:srgbClr>
            </a:solidFill>
          </p:spPr>
          <p:txBody>
            <a:bodyPr/>
            <a:lstStyle/>
            <a:p>
              <a:endParaRPr lang="en-US"/>
            </a:p>
          </p:txBody>
        </p:sp>
        <p:sp>
          <p:nvSpPr>
            <p:cNvPr id="15" name="TextBox 15"/>
            <p:cNvSpPr txBox="1"/>
            <p:nvPr/>
          </p:nvSpPr>
          <p:spPr>
            <a:xfrm>
              <a:off x="0" y="-28575"/>
              <a:ext cx="28077533" cy="4236322"/>
            </a:xfrm>
            <a:prstGeom prst="rect">
              <a:avLst/>
            </a:prstGeom>
          </p:spPr>
          <p:txBody>
            <a:bodyPr lIns="0" tIns="0" rIns="0" bIns="0" rtlCol="0" anchor="t"/>
            <a:lstStyle/>
            <a:p>
              <a:pPr algn="l">
                <a:lnSpc>
                  <a:spcPts val="2916"/>
                </a:lnSpc>
              </a:pPr>
              <a:r>
                <a:rPr lang="en-US" sz="2700">
                  <a:solidFill>
                    <a:srgbClr val="000000"/>
                  </a:solidFill>
                  <a:latin typeface="Arial"/>
                  <a:ea typeface="Arial"/>
                  <a:cs typeface="Arial"/>
                  <a:sym typeface="Arial"/>
                </a:rPr>
                <a:t>Core Static (317.12 mW / 331.66 mW ≈ 95.6%)</a:t>
              </a:r>
            </a:p>
            <a:p>
              <a:pPr algn="l">
                <a:lnSpc>
                  <a:spcPts val="2916"/>
                </a:lnSpc>
              </a:pPr>
              <a:r>
                <a:rPr lang="en-US" sz="2700">
                  <a:solidFill>
                    <a:srgbClr val="000000"/>
                  </a:solidFill>
                  <a:latin typeface="Arial"/>
                  <a:ea typeface="Arial"/>
                  <a:cs typeface="Arial"/>
                  <a:sym typeface="Arial"/>
                </a:rPr>
                <a:t> → Phần lớn công suất đến từ leakage power, tức là công suất không đổi, có ngay cả khi logic không hoạt động (do điện rò rỉ trong transistors).</a:t>
              </a:r>
            </a:p>
          </p:txBody>
        </p:sp>
      </p:grpSp>
      <p:grpSp>
        <p:nvGrpSpPr>
          <p:cNvPr id="16" name="Group 16"/>
          <p:cNvGrpSpPr/>
          <p:nvPr/>
        </p:nvGrpSpPr>
        <p:grpSpPr>
          <a:xfrm>
            <a:off x="3528417" y="140833"/>
            <a:ext cx="15312752" cy="1855203"/>
            <a:chOff x="0" y="0"/>
            <a:chExt cx="20417002" cy="2473604"/>
          </a:xfrm>
        </p:grpSpPr>
        <p:grpSp>
          <p:nvGrpSpPr>
            <p:cNvPr id="17" name="Group 17"/>
            <p:cNvGrpSpPr/>
            <p:nvPr/>
          </p:nvGrpSpPr>
          <p:grpSpPr>
            <a:xfrm>
              <a:off x="0" y="0"/>
              <a:ext cx="19966800" cy="1649070"/>
              <a:chOff x="0" y="0"/>
              <a:chExt cx="19966800" cy="1649070"/>
            </a:xfrm>
          </p:grpSpPr>
          <p:sp>
            <p:nvSpPr>
              <p:cNvPr id="18" name="Freeform 1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9" name="TextBox 1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20" name="Group 20"/>
            <p:cNvGrpSpPr/>
            <p:nvPr/>
          </p:nvGrpSpPr>
          <p:grpSpPr>
            <a:xfrm>
              <a:off x="450202" y="824535"/>
              <a:ext cx="19966800" cy="1649070"/>
              <a:chOff x="0" y="0"/>
              <a:chExt cx="19966800" cy="1649070"/>
            </a:xfrm>
          </p:grpSpPr>
          <p:sp>
            <p:nvSpPr>
              <p:cNvPr id="21" name="Freeform 21"/>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2" name="TextBox 22"/>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1. Đánh giá tài nguyên sử dụng</a:t>
                </a: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9753424" cy="1121410"/>
            <a:chOff x="0" y="0"/>
            <a:chExt cx="26009132" cy="2990427"/>
          </a:xfrm>
        </p:grpSpPr>
        <p:sp>
          <p:nvSpPr>
            <p:cNvPr id="8" name="Freeform 8"/>
            <p:cNvSpPr/>
            <p:nvPr/>
          </p:nvSpPr>
          <p:spPr>
            <a:xfrm>
              <a:off x="0" y="0"/>
              <a:ext cx="26009132" cy="2990427"/>
            </a:xfrm>
            <a:custGeom>
              <a:avLst/>
              <a:gdLst/>
              <a:ahLst/>
              <a:cxnLst/>
              <a:rect l="l" t="t" r="r" b="b"/>
              <a:pathLst>
                <a:path w="26009132" h="2990427">
                  <a:moveTo>
                    <a:pt x="0" y="0"/>
                  </a:moveTo>
                  <a:lnTo>
                    <a:pt x="26009132" y="0"/>
                  </a:lnTo>
                  <a:lnTo>
                    <a:pt x="26009132" y="2990427"/>
                  </a:lnTo>
                  <a:lnTo>
                    <a:pt x="0" y="2990427"/>
                  </a:lnTo>
                  <a:close/>
                </a:path>
              </a:pathLst>
            </a:custGeom>
            <a:solidFill>
              <a:srgbClr val="000000">
                <a:alpha val="0"/>
              </a:srgbClr>
            </a:solidFill>
          </p:spPr>
          <p:txBody>
            <a:bodyPr/>
            <a:lstStyle/>
            <a:p>
              <a:endParaRPr lang="en-US"/>
            </a:p>
          </p:txBody>
        </p:sp>
        <p:sp>
          <p:nvSpPr>
            <p:cNvPr id="9" name="TextBox 9"/>
            <p:cNvSpPr txBox="1"/>
            <p:nvPr/>
          </p:nvSpPr>
          <p:spPr>
            <a:xfrm>
              <a:off x="0" y="-28575"/>
              <a:ext cx="26009132" cy="3019002"/>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a. Ước tính chu kỳ dài nhất và tần số hoạt động tối đa</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2" name="Freeform 12"/>
          <p:cNvSpPr/>
          <p:nvPr/>
        </p:nvSpPr>
        <p:spPr>
          <a:xfrm>
            <a:off x="1109185" y="4280274"/>
            <a:ext cx="7821382" cy="1436891"/>
          </a:xfrm>
          <a:custGeom>
            <a:avLst/>
            <a:gdLst/>
            <a:ahLst/>
            <a:cxnLst/>
            <a:rect l="l" t="t" r="r" b="b"/>
            <a:pathLst>
              <a:path w="7821382" h="1436891">
                <a:moveTo>
                  <a:pt x="0" y="0"/>
                </a:moveTo>
                <a:lnTo>
                  <a:pt x="7821382" y="0"/>
                </a:lnTo>
                <a:lnTo>
                  <a:pt x="7821382" y="1436892"/>
                </a:lnTo>
                <a:lnTo>
                  <a:pt x="0" y="1436892"/>
                </a:lnTo>
                <a:lnTo>
                  <a:pt x="0" y="0"/>
                </a:lnTo>
                <a:close/>
              </a:path>
            </a:pathLst>
          </a:custGeom>
          <a:blipFill>
            <a:blip r:embed="rId4"/>
            <a:stretch>
              <a:fillRect r="-34355" b="-182560"/>
            </a:stretch>
          </a:blipFill>
        </p:spPr>
        <p:txBody>
          <a:bodyPr/>
          <a:lstStyle/>
          <a:p>
            <a:endParaRPr lang="en-US"/>
          </a:p>
        </p:txBody>
      </p:sp>
      <p:sp>
        <p:nvSpPr>
          <p:cNvPr id="13" name="Freeform 13"/>
          <p:cNvSpPr/>
          <p:nvPr/>
        </p:nvSpPr>
        <p:spPr>
          <a:xfrm>
            <a:off x="1109185" y="5925461"/>
            <a:ext cx="7821382" cy="1489391"/>
          </a:xfrm>
          <a:custGeom>
            <a:avLst/>
            <a:gdLst/>
            <a:ahLst/>
            <a:cxnLst/>
            <a:rect l="l" t="t" r="r" b="b"/>
            <a:pathLst>
              <a:path w="7821382" h="1489391">
                <a:moveTo>
                  <a:pt x="0" y="0"/>
                </a:moveTo>
                <a:lnTo>
                  <a:pt x="7821382" y="0"/>
                </a:lnTo>
                <a:lnTo>
                  <a:pt x="7821382" y="1489391"/>
                </a:lnTo>
                <a:lnTo>
                  <a:pt x="0" y="1489391"/>
                </a:lnTo>
                <a:lnTo>
                  <a:pt x="0" y="0"/>
                </a:lnTo>
                <a:close/>
              </a:path>
            </a:pathLst>
          </a:custGeom>
          <a:blipFill>
            <a:blip r:embed="rId5"/>
            <a:stretch>
              <a:fillRect r="-26427" b="-49815"/>
            </a:stretch>
          </a:blipFill>
        </p:spPr>
        <p:txBody>
          <a:bodyPr/>
          <a:lstStyle/>
          <a:p>
            <a:endParaRPr lang="en-US"/>
          </a:p>
        </p:txBody>
      </p:sp>
      <p:grpSp>
        <p:nvGrpSpPr>
          <p:cNvPr id="14" name="Group 14"/>
          <p:cNvGrpSpPr/>
          <p:nvPr/>
        </p:nvGrpSpPr>
        <p:grpSpPr>
          <a:xfrm>
            <a:off x="1028700" y="7414852"/>
            <a:ext cx="5735532" cy="774192"/>
            <a:chOff x="0" y="0"/>
            <a:chExt cx="15294751" cy="2064512"/>
          </a:xfrm>
        </p:grpSpPr>
        <p:sp>
          <p:nvSpPr>
            <p:cNvPr id="15" name="Freeform 15"/>
            <p:cNvSpPr/>
            <p:nvPr/>
          </p:nvSpPr>
          <p:spPr>
            <a:xfrm>
              <a:off x="0" y="0"/>
              <a:ext cx="15294750" cy="2064512"/>
            </a:xfrm>
            <a:custGeom>
              <a:avLst/>
              <a:gdLst/>
              <a:ahLst/>
              <a:cxnLst/>
              <a:rect l="l" t="t" r="r" b="b"/>
              <a:pathLst>
                <a:path w="15294750" h="2064512">
                  <a:moveTo>
                    <a:pt x="0" y="0"/>
                  </a:moveTo>
                  <a:lnTo>
                    <a:pt x="15294750" y="0"/>
                  </a:lnTo>
                  <a:lnTo>
                    <a:pt x="15294750" y="2064512"/>
                  </a:lnTo>
                  <a:lnTo>
                    <a:pt x="0" y="2064512"/>
                  </a:lnTo>
                  <a:close/>
                </a:path>
              </a:pathLst>
            </a:custGeom>
            <a:solidFill>
              <a:srgbClr val="000000">
                <a:alpha val="0"/>
              </a:srgbClr>
            </a:solidFill>
          </p:spPr>
          <p:txBody>
            <a:bodyPr/>
            <a:lstStyle/>
            <a:p>
              <a:endParaRPr lang="en-US"/>
            </a:p>
          </p:txBody>
        </p:sp>
        <p:sp>
          <p:nvSpPr>
            <p:cNvPr id="16" name="TextBox 16"/>
            <p:cNvSpPr txBox="1"/>
            <p:nvPr/>
          </p:nvSpPr>
          <p:spPr>
            <a:xfrm>
              <a:off x="0" y="-38100"/>
              <a:ext cx="15294751" cy="2102612"/>
            </a:xfrm>
            <a:prstGeom prst="rect">
              <a:avLst/>
            </a:prstGeom>
          </p:spPr>
          <p:txBody>
            <a:bodyPr lIns="0" tIns="0" rIns="0" bIns="0" rtlCol="0" anchor="t"/>
            <a:lstStyle/>
            <a:p>
              <a:pPr algn="l">
                <a:lnSpc>
                  <a:spcPts val="4536"/>
                </a:lnSpc>
              </a:pPr>
              <a:r>
                <a:rPr lang="en-US" sz="4200">
                  <a:solidFill>
                    <a:srgbClr val="000000"/>
                  </a:solidFill>
                  <a:latin typeface="Arial"/>
                  <a:ea typeface="Arial"/>
                  <a:cs typeface="Arial"/>
                  <a:sym typeface="Arial"/>
                </a:rPr>
                <a:t>-&gt; bị setup violation</a:t>
              </a:r>
            </a:p>
          </p:txBody>
        </p:sp>
      </p:grpSp>
      <p:sp>
        <p:nvSpPr>
          <p:cNvPr id="17" name="Freeform 17"/>
          <p:cNvSpPr/>
          <p:nvPr/>
        </p:nvSpPr>
        <p:spPr>
          <a:xfrm>
            <a:off x="11184793" y="1268730"/>
            <a:ext cx="6914491" cy="8229600"/>
          </a:xfrm>
          <a:custGeom>
            <a:avLst/>
            <a:gdLst/>
            <a:ahLst/>
            <a:cxnLst/>
            <a:rect l="l" t="t" r="r" b="b"/>
            <a:pathLst>
              <a:path w="6914491" h="8229600">
                <a:moveTo>
                  <a:pt x="0" y="0"/>
                </a:moveTo>
                <a:lnTo>
                  <a:pt x="6914491" y="0"/>
                </a:lnTo>
                <a:lnTo>
                  <a:pt x="6914491" y="8229600"/>
                </a:lnTo>
                <a:lnTo>
                  <a:pt x="0" y="8229600"/>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4921362" y="1969915"/>
            <a:ext cx="1643062" cy="1925002"/>
            <a:chOff x="0" y="0"/>
            <a:chExt cx="2190750" cy="2566670"/>
          </a:xfrm>
        </p:grpSpPr>
        <p:sp>
          <p:nvSpPr>
            <p:cNvPr id="19" name="Freeform 19"/>
            <p:cNvSpPr/>
            <p:nvPr/>
          </p:nvSpPr>
          <p:spPr>
            <a:xfrm>
              <a:off x="45720" y="48260"/>
              <a:ext cx="2094230" cy="2484120"/>
            </a:xfrm>
            <a:custGeom>
              <a:avLst/>
              <a:gdLst/>
              <a:ahLst/>
              <a:cxnLst/>
              <a:rect l="l" t="t" r="r" b="b"/>
              <a:pathLst>
                <a:path w="2094230" h="2484120">
                  <a:moveTo>
                    <a:pt x="482600" y="820420"/>
                  </a:moveTo>
                  <a:cubicBezTo>
                    <a:pt x="408940" y="844550"/>
                    <a:pt x="414020" y="985520"/>
                    <a:pt x="398780" y="1045210"/>
                  </a:cubicBezTo>
                  <a:cubicBezTo>
                    <a:pt x="387350" y="1087120"/>
                    <a:pt x="369570" y="1113790"/>
                    <a:pt x="360680" y="1148080"/>
                  </a:cubicBezTo>
                  <a:cubicBezTo>
                    <a:pt x="353060" y="1181100"/>
                    <a:pt x="349250" y="1209040"/>
                    <a:pt x="345440" y="1249680"/>
                  </a:cubicBezTo>
                  <a:cubicBezTo>
                    <a:pt x="340360" y="1311910"/>
                    <a:pt x="337820" y="1414780"/>
                    <a:pt x="342900" y="1487170"/>
                  </a:cubicBezTo>
                  <a:cubicBezTo>
                    <a:pt x="347980" y="1550670"/>
                    <a:pt x="359410" y="1609090"/>
                    <a:pt x="370840" y="1664970"/>
                  </a:cubicBezTo>
                  <a:cubicBezTo>
                    <a:pt x="382270" y="1715770"/>
                    <a:pt x="392430" y="1756410"/>
                    <a:pt x="411480" y="1807210"/>
                  </a:cubicBezTo>
                  <a:cubicBezTo>
                    <a:pt x="435610" y="1870710"/>
                    <a:pt x="467360" y="1943100"/>
                    <a:pt x="510540" y="2012950"/>
                  </a:cubicBezTo>
                  <a:cubicBezTo>
                    <a:pt x="562610" y="2094230"/>
                    <a:pt x="648970" y="2217420"/>
                    <a:pt x="713740" y="2261870"/>
                  </a:cubicBezTo>
                  <a:cubicBezTo>
                    <a:pt x="754380" y="2289810"/>
                    <a:pt x="792480" y="2292350"/>
                    <a:pt x="833120" y="2301240"/>
                  </a:cubicBezTo>
                  <a:cubicBezTo>
                    <a:pt x="872490" y="2310130"/>
                    <a:pt x="904240" y="2310130"/>
                    <a:pt x="956310" y="2313940"/>
                  </a:cubicBezTo>
                  <a:cubicBezTo>
                    <a:pt x="1046480" y="2319020"/>
                    <a:pt x="1223010" y="2334260"/>
                    <a:pt x="1329690" y="2321560"/>
                  </a:cubicBezTo>
                  <a:cubicBezTo>
                    <a:pt x="1410970" y="2311400"/>
                    <a:pt x="1468120" y="2297430"/>
                    <a:pt x="1543050" y="2265680"/>
                  </a:cubicBezTo>
                  <a:cubicBezTo>
                    <a:pt x="1635760" y="2226310"/>
                    <a:pt x="1771650" y="2157730"/>
                    <a:pt x="1836420" y="2085340"/>
                  </a:cubicBezTo>
                  <a:cubicBezTo>
                    <a:pt x="1887220" y="2028190"/>
                    <a:pt x="1910080" y="1957070"/>
                    <a:pt x="1929130" y="1892300"/>
                  </a:cubicBezTo>
                  <a:cubicBezTo>
                    <a:pt x="1946910" y="1831340"/>
                    <a:pt x="1949450" y="1765300"/>
                    <a:pt x="1950720" y="1709420"/>
                  </a:cubicBezTo>
                  <a:cubicBezTo>
                    <a:pt x="1951990" y="1664970"/>
                    <a:pt x="1949450" y="1634490"/>
                    <a:pt x="1943100" y="1584960"/>
                  </a:cubicBezTo>
                  <a:cubicBezTo>
                    <a:pt x="1934210" y="1510030"/>
                    <a:pt x="1912620" y="1384300"/>
                    <a:pt x="1893570" y="1305560"/>
                  </a:cubicBezTo>
                  <a:cubicBezTo>
                    <a:pt x="1879600" y="1245870"/>
                    <a:pt x="1871980" y="1215390"/>
                    <a:pt x="1847850" y="1150620"/>
                  </a:cubicBezTo>
                  <a:cubicBezTo>
                    <a:pt x="1804670" y="1031240"/>
                    <a:pt x="1686560" y="765810"/>
                    <a:pt x="1631950" y="652780"/>
                  </a:cubicBezTo>
                  <a:cubicBezTo>
                    <a:pt x="1604010" y="593090"/>
                    <a:pt x="1591310" y="566420"/>
                    <a:pt x="1560830" y="518160"/>
                  </a:cubicBezTo>
                  <a:cubicBezTo>
                    <a:pt x="1522730" y="453390"/>
                    <a:pt x="1470660" y="364490"/>
                    <a:pt x="1414780" y="306070"/>
                  </a:cubicBezTo>
                  <a:cubicBezTo>
                    <a:pt x="1363980" y="251460"/>
                    <a:pt x="1292860" y="199390"/>
                    <a:pt x="1247140" y="172720"/>
                  </a:cubicBezTo>
                  <a:cubicBezTo>
                    <a:pt x="1217930" y="156210"/>
                    <a:pt x="1206500" y="147320"/>
                    <a:pt x="1173480" y="142240"/>
                  </a:cubicBezTo>
                  <a:cubicBezTo>
                    <a:pt x="1112520" y="132080"/>
                    <a:pt x="988060" y="146050"/>
                    <a:pt x="904240" y="161290"/>
                  </a:cubicBezTo>
                  <a:cubicBezTo>
                    <a:pt x="828040" y="173990"/>
                    <a:pt x="754380" y="199390"/>
                    <a:pt x="692150" y="222250"/>
                  </a:cubicBezTo>
                  <a:cubicBezTo>
                    <a:pt x="641350" y="241300"/>
                    <a:pt x="605790" y="254000"/>
                    <a:pt x="554990" y="283210"/>
                  </a:cubicBezTo>
                  <a:cubicBezTo>
                    <a:pt x="482600" y="326390"/>
                    <a:pt x="375920" y="402590"/>
                    <a:pt x="306070" y="468630"/>
                  </a:cubicBezTo>
                  <a:cubicBezTo>
                    <a:pt x="246380" y="528320"/>
                    <a:pt x="191770" y="596900"/>
                    <a:pt x="157480" y="657860"/>
                  </a:cubicBezTo>
                  <a:cubicBezTo>
                    <a:pt x="130810" y="704850"/>
                    <a:pt x="130810" y="774700"/>
                    <a:pt x="105410" y="796290"/>
                  </a:cubicBezTo>
                  <a:cubicBezTo>
                    <a:pt x="88900" y="810260"/>
                    <a:pt x="63500" y="811530"/>
                    <a:pt x="45720" y="806450"/>
                  </a:cubicBezTo>
                  <a:cubicBezTo>
                    <a:pt x="29210" y="800100"/>
                    <a:pt x="10160" y="779780"/>
                    <a:pt x="5080" y="763270"/>
                  </a:cubicBezTo>
                  <a:cubicBezTo>
                    <a:pt x="0" y="745490"/>
                    <a:pt x="7620" y="717550"/>
                    <a:pt x="17780" y="704850"/>
                  </a:cubicBezTo>
                  <a:cubicBezTo>
                    <a:pt x="25400" y="693420"/>
                    <a:pt x="39370" y="685800"/>
                    <a:pt x="52070" y="683260"/>
                  </a:cubicBezTo>
                  <a:cubicBezTo>
                    <a:pt x="64770" y="680720"/>
                    <a:pt x="81280" y="680720"/>
                    <a:pt x="92710" y="687070"/>
                  </a:cubicBezTo>
                  <a:cubicBezTo>
                    <a:pt x="107950" y="695960"/>
                    <a:pt x="125730" y="718820"/>
                    <a:pt x="129540" y="735330"/>
                  </a:cubicBezTo>
                  <a:cubicBezTo>
                    <a:pt x="133350" y="748030"/>
                    <a:pt x="129540" y="763270"/>
                    <a:pt x="123190" y="774700"/>
                  </a:cubicBezTo>
                  <a:cubicBezTo>
                    <a:pt x="116840" y="786130"/>
                    <a:pt x="106680" y="798830"/>
                    <a:pt x="93980" y="803910"/>
                  </a:cubicBezTo>
                  <a:cubicBezTo>
                    <a:pt x="77470" y="808990"/>
                    <a:pt x="48260" y="807720"/>
                    <a:pt x="34290" y="800100"/>
                  </a:cubicBezTo>
                  <a:cubicBezTo>
                    <a:pt x="21590" y="795020"/>
                    <a:pt x="11430" y="781050"/>
                    <a:pt x="7620" y="769620"/>
                  </a:cubicBezTo>
                  <a:cubicBezTo>
                    <a:pt x="2540" y="756920"/>
                    <a:pt x="2540" y="745490"/>
                    <a:pt x="5080" y="728980"/>
                  </a:cubicBezTo>
                  <a:cubicBezTo>
                    <a:pt x="10160" y="694690"/>
                    <a:pt x="30480" y="635000"/>
                    <a:pt x="59690" y="586740"/>
                  </a:cubicBezTo>
                  <a:cubicBezTo>
                    <a:pt x="97790" y="520700"/>
                    <a:pt x="175260" y="435610"/>
                    <a:pt x="231140" y="379730"/>
                  </a:cubicBezTo>
                  <a:cubicBezTo>
                    <a:pt x="274320" y="335280"/>
                    <a:pt x="313690" y="304800"/>
                    <a:pt x="358140" y="271780"/>
                  </a:cubicBezTo>
                  <a:cubicBezTo>
                    <a:pt x="405130" y="236220"/>
                    <a:pt x="454660" y="201930"/>
                    <a:pt x="505460" y="173990"/>
                  </a:cubicBezTo>
                  <a:cubicBezTo>
                    <a:pt x="553720" y="146050"/>
                    <a:pt x="600710" y="125730"/>
                    <a:pt x="657860" y="104140"/>
                  </a:cubicBezTo>
                  <a:cubicBezTo>
                    <a:pt x="725170" y="78740"/>
                    <a:pt x="808990" y="53340"/>
                    <a:pt x="886460" y="35560"/>
                  </a:cubicBezTo>
                  <a:cubicBezTo>
                    <a:pt x="963930" y="19050"/>
                    <a:pt x="1060450" y="0"/>
                    <a:pt x="1122680" y="2540"/>
                  </a:cubicBezTo>
                  <a:cubicBezTo>
                    <a:pt x="1164590" y="3810"/>
                    <a:pt x="1192530" y="13970"/>
                    <a:pt x="1225550" y="25400"/>
                  </a:cubicBezTo>
                  <a:cubicBezTo>
                    <a:pt x="1258570" y="36830"/>
                    <a:pt x="1286510" y="49530"/>
                    <a:pt x="1322070" y="73660"/>
                  </a:cubicBezTo>
                  <a:cubicBezTo>
                    <a:pt x="1376680" y="109220"/>
                    <a:pt x="1455420" y="171450"/>
                    <a:pt x="1511300" y="234950"/>
                  </a:cubicBezTo>
                  <a:cubicBezTo>
                    <a:pt x="1569720" y="300990"/>
                    <a:pt x="1624330" y="394970"/>
                    <a:pt x="1664970" y="462280"/>
                  </a:cubicBezTo>
                  <a:cubicBezTo>
                    <a:pt x="1695450" y="514350"/>
                    <a:pt x="1709420" y="539750"/>
                    <a:pt x="1739900" y="601980"/>
                  </a:cubicBezTo>
                  <a:cubicBezTo>
                    <a:pt x="1795780" y="718820"/>
                    <a:pt x="1920240" y="989330"/>
                    <a:pt x="1967230" y="1113790"/>
                  </a:cubicBezTo>
                  <a:cubicBezTo>
                    <a:pt x="1993900" y="1184910"/>
                    <a:pt x="2004060" y="1217930"/>
                    <a:pt x="2020570" y="1282700"/>
                  </a:cubicBezTo>
                  <a:cubicBezTo>
                    <a:pt x="2042160" y="1366520"/>
                    <a:pt x="2068830" y="1494790"/>
                    <a:pt x="2081530" y="1574800"/>
                  </a:cubicBezTo>
                  <a:cubicBezTo>
                    <a:pt x="2089150" y="1630680"/>
                    <a:pt x="2094230" y="1666240"/>
                    <a:pt x="2092960" y="1719580"/>
                  </a:cubicBezTo>
                  <a:cubicBezTo>
                    <a:pt x="2091690" y="1785620"/>
                    <a:pt x="2085340" y="1870710"/>
                    <a:pt x="2065020" y="1941830"/>
                  </a:cubicBezTo>
                  <a:cubicBezTo>
                    <a:pt x="2045970" y="2014220"/>
                    <a:pt x="2024380" y="2089150"/>
                    <a:pt x="1976120" y="2148840"/>
                  </a:cubicBezTo>
                  <a:cubicBezTo>
                    <a:pt x="1920240" y="2218690"/>
                    <a:pt x="1807210" y="2282190"/>
                    <a:pt x="1734820" y="2325370"/>
                  </a:cubicBezTo>
                  <a:cubicBezTo>
                    <a:pt x="1680210" y="2358390"/>
                    <a:pt x="1642110" y="2377440"/>
                    <a:pt x="1584960" y="2399030"/>
                  </a:cubicBezTo>
                  <a:cubicBezTo>
                    <a:pt x="1512570" y="2425700"/>
                    <a:pt x="1428750" y="2454910"/>
                    <a:pt x="1329690" y="2467610"/>
                  </a:cubicBezTo>
                  <a:cubicBezTo>
                    <a:pt x="1200150" y="2484120"/>
                    <a:pt x="986790" y="2477770"/>
                    <a:pt x="869950" y="2462530"/>
                  </a:cubicBezTo>
                  <a:cubicBezTo>
                    <a:pt x="797560" y="2453640"/>
                    <a:pt x="744220" y="2438400"/>
                    <a:pt x="697230" y="2420620"/>
                  </a:cubicBezTo>
                  <a:cubicBezTo>
                    <a:pt x="660400" y="2406650"/>
                    <a:pt x="638810" y="2400300"/>
                    <a:pt x="605790" y="2373630"/>
                  </a:cubicBezTo>
                  <a:cubicBezTo>
                    <a:pt x="546100" y="2327910"/>
                    <a:pt x="454660" y="2221230"/>
                    <a:pt x="398780" y="2133600"/>
                  </a:cubicBezTo>
                  <a:cubicBezTo>
                    <a:pt x="342900" y="2047240"/>
                    <a:pt x="298450" y="1931670"/>
                    <a:pt x="269240" y="1850390"/>
                  </a:cubicBezTo>
                  <a:cubicBezTo>
                    <a:pt x="247650" y="1791970"/>
                    <a:pt x="237490" y="1750060"/>
                    <a:pt x="224790" y="1694180"/>
                  </a:cubicBezTo>
                  <a:cubicBezTo>
                    <a:pt x="210820" y="1629410"/>
                    <a:pt x="196850" y="1555750"/>
                    <a:pt x="190500" y="1487170"/>
                  </a:cubicBezTo>
                  <a:cubicBezTo>
                    <a:pt x="185420" y="1419860"/>
                    <a:pt x="190500" y="1342390"/>
                    <a:pt x="193040" y="1285240"/>
                  </a:cubicBezTo>
                  <a:cubicBezTo>
                    <a:pt x="195580" y="1242060"/>
                    <a:pt x="196850" y="1211580"/>
                    <a:pt x="205740" y="1172210"/>
                  </a:cubicBezTo>
                  <a:cubicBezTo>
                    <a:pt x="215900" y="1122680"/>
                    <a:pt x="240030" y="1073150"/>
                    <a:pt x="254000" y="1016000"/>
                  </a:cubicBezTo>
                  <a:cubicBezTo>
                    <a:pt x="270510" y="947420"/>
                    <a:pt x="271780" y="848360"/>
                    <a:pt x="297180" y="791210"/>
                  </a:cubicBezTo>
                  <a:cubicBezTo>
                    <a:pt x="316230" y="750570"/>
                    <a:pt x="340360" y="716280"/>
                    <a:pt x="370840" y="695960"/>
                  </a:cubicBezTo>
                  <a:cubicBezTo>
                    <a:pt x="400050" y="676910"/>
                    <a:pt x="443230" y="668020"/>
                    <a:pt x="471170" y="669290"/>
                  </a:cubicBezTo>
                  <a:cubicBezTo>
                    <a:pt x="490220" y="670560"/>
                    <a:pt x="508000" y="679450"/>
                    <a:pt x="520700" y="690880"/>
                  </a:cubicBezTo>
                  <a:cubicBezTo>
                    <a:pt x="532130" y="702310"/>
                    <a:pt x="542290" y="722630"/>
                    <a:pt x="543560" y="739140"/>
                  </a:cubicBezTo>
                  <a:cubicBezTo>
                    <a:pt x="544830" y="756920"/>
                    <a:pt x="538480" y="778510"/>
                    <a:pt x="528320" y="791210"/>
                  </a:cubicBezTo>
                  <a:cubicBezTo>
                    <a:pt x="518160" y="805180"/>
                    <a:pt x="482600" y="820420"/>
                    <a:pt x="482600" y="820420"/>
                  </a:cubicBezTo>
                </a:path>
              </a:pathLst>
            </a:custGeom>
            <a:solidFill>
              <a:srgbClr val="E7191F"/>
            </a:solidFill>
            <a:ln cap="sq">
              <a:noFill/>
              <a:prstDash val="solid"/>
              <a:miter/>
            </a:ln>
          </p:spPr>
          <p:txBody>
            <a:bodyPr/>
            <a:lstStyle/>
            <a:p>
              <a:endParaRPr lang="en-US"/>
            </a:p>
          </p:txBody>
        </p:sp>
      </p:grpSp>
      <p:grpSp>
        <p:nvGrpSpPr>
          <p:cNvPr id="20" name="Group 20"/>
          <p:cNvGrpSpPr/>
          <p:nvPr/>
        </p:nvGrpSpPr>
        <p:grpSpPr>
          <a:xfrm>
            <a:off x="2517963" y="101098"/>
            <a:ext cx="15312752" cy="1855203"/>
            <a:chOff x="0" y="0"/>
            <a:chExt cx="20417002" cy="2473604"/>
          </a:xfrm>
        </p:grpSpPr>
        <p:grpSp>
          <p:nvGrpSpPr>
            <p:cNvPr id="21" name="Group 21"/>
            <p:cNvGrpSpPr/>
            <p:nvPr/>
          </p:nvGrpSpPr>
          <p:grpSpPr>
            <a:xfrm>
              <a:off x="0" y="0"/>
              <a:ext cx="19966800" cy="1649070"/>
              <a:chOff x="0" y="0"/>
              <a:chExt cx="19966800" cy="1649070"/>
            </a:xfrm>
          </p:grpSpPr>
          <p:sp>
            <p:nvSpPr>
              <p:cNvPr id="22" name="Freeform 2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3" name="TextBox 2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24" name="Group 24"/>
            <p:cNvGrpSpPr/>
            <p:nvPr/>
          </p:nvGrpSpPr>
          <p:grpSpPr>
            <a:xfrm>
              <a:off x="450202" y="824535"/>
              <a:ext cx="19966800" cy="1649070"/>
              <a:chOff x="0" y="0"/>
              <a:chExt cx="19966800" cy="1649070"/>
            </a:xfrm>
          </p:grpSpPr>
          <p:sp>
            <p:nvSpPr>
              <p:cNvPr id="25" name="Freeform 2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6" name="TextBox 2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Đánh giá hiệu năng của hệ thống</a:t>
                </a:r>
              </a:p>
            </p:txBody>
          </p:sp>
        </p:grpSp>
      </p:grpSp>
      <p:grpSp>
        <p:nvGrpSpPr>
          <p:cNvPr id="27" name="Group 27"/>
          <p:cNvGrpSpPr/>
          <p:nvPr/>
        </p:nvGrpSpPr>
        <p:grpSpPr>
          <a:xfrm>
            <a:off x="228351" y="8138752"/>
            <a:ext cx="11033278" cy="2064855"/>
            <a:chOff x="0" y="0"/>
            <a:chExt cx="2905884" cy="543830"/>
          </a:xfrm>
        </p:grpSpPr>
        <p:sp>
          <p:nvSpPr>
            <p:cNvPr id="28" name="Freeform 28"/>
            <p:cNvSpPr/>
            <p:nvPr/>
          </p:nvSpPr>
          <p:spPr>
            <a:xfrm>
              <a:off x="0" y="0"/>
              <a:ext cx="2905884" cy="543830"/>
            </a:xfrm>
            <a:custGeom>
              <a:avLst/>
              <a:gdLst/>
              <a:ahLst/>
              <a:cxnLst/>
              <a:rect l="l" t="t" r="r" b="b"/>
              <a:pathLst>
                <a:path w="2905884" h="543830">
                  <a:moveTo>
                    <a:pt x="0" y="0"/>
                  </a:moveTo>
                  <a:lnTo>
                    <a:pt x="2905884" y="0"/>
                  </a:lnTo>
                  <a:lnTo>
                    <a:pt x="2905884" y="543830"/>
                  </a:lnTo>
                  <a:lnTo>
                    <a:pt x="0" y="543830"/>
                  </a:lnTo>
                  <a:close/>
                </a:path>
              </a:pathLst>
            </a:custGeom>
            <a:solidFill>
              <a:srgbClr val="CAD1D8"/>
            </a:solidFill>
          </p:spPr>
          <p:txBody>
            <a:bodyPr/>
            <a:lstStyle/>
            <a:p>
              <a:endParaRPr lang="en-US"/>
            </a:p>
          </p:txBody>
        </p:sp>
        <p:sp>
          <p:nvSpPr>
            <p:cNvPr id="29" name="TextBox 29"/>
            <p:cNvSpPr txBox="1"/>
            <p:nvPr/>
          </p:nvSpPr>
          <p:spPr>
            <a:xfrm>
              <a:off x="0" y="-66675"/>
              <a:ext cx="2905884" cy="610505"/>
            </a:xfrm>
            <a:prstGeom prst="rect">
              <a:avLst/>
            </a:prstGeom>
          </p:spPr>
          <p:txBody>
            <a:bodyPr lIns="50800" tIns="50800" rIns="50800" bIns="50800" rtlCol="0" anchor="ctr"/>
            <a:lstStyle/>
            <a:p>
              <a:pPr algn="ctr">
                <a:lnSpc>
                  <a:spcPts val="5039"/>
                </a:lnSpc>
              </a:pPr>
              <a:r>
                <a:rPr lang="en-US" sz="3599">
                  <a:solidFill>
                    <a:srgbClr val="000000"/>
                  </a:solidFill>
                  <a:latin typeface="Canva Sans"/>
                  <a:ea typeface="Canva Sans"/>
                  <a:cs typeface="Canva Sans"/>
                  <a:sym typeface="Canva Sans"/>
                </a:rPr>
                <a:t>T dài nhất = 1/186.81x10^6 - (-4.353) = 9.706 (ns)</a:t>
              </a:r>
            </a:p>
            <a:p>
              <a:pPr algn="ctr">
                <a:lnSpc>
                  <a:spcPts val="5039"/>
                </a:lnSpc>
              </a:pPr>
              <a:r>
                <a:rPr lang="en-US" sz="3599">
                  <a:solidFill>
                    <a:srgbClr val="000000"/>
                  </a:solidFill>
                  <a:latin typeface="Canva Sans"/>
                  <a:ea typeface="Canva Sans"/>
                  <a:cs typeface="Canva Sans"/>
                  <a:sym typeface="Canva Sans"/>
                </a:rPr>
                <a:t>=&gt; </a:t>
              </a:r>
              <a:r>
                <a:rPr lang="en-US" sz="3599" b="1">
                  <a:solidFill>
                    <a:srgbClr val="000000"/>
                  </a:solidFill>
                  <a:latin typeface="Canva Sans Bold"/>
                  <a:ea typeface="Canva Sans Bold"/>
                  <a:cs typeface="Canva Sans Bold"/>
                  <a:sym typeface="Canva Sans Bold"/>
                </a:rPr>
                <a:t>Fmax = 103.02 (MHz)</a:t>
              </a:r>
            </a:p>
            <a:p>
              <a:pPr algn="ctr">
                <a:lnSpc>
                  <a:spcPts val="5039"/>
                </a:lnSpc>
                <a:spcBef>
                  <a:spcPct val="0"/>
                </a:spcBef>
              </a:pPr>
              <a:endParaRPr lang="en-US" sz="3599" b="1">
                <a:solidFill>
                  <a:srgbClr val="000000"/>
                </a:solidFill>
                <a:latin typeface="Canva Sans Bold"/>
                <a:ea typeface="Canva Sans Bold"/>
                <a:cs typeface="Canva Sans Bold"/>
                <a:sym typeface="Canva Sans 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868278" y="2932417"/>
            <a:ext cx="13736600" cy="774192"/>
            <a:chOff x="0" y="0"/>
            <a:chExt cx="36630934" cy="2064512"/>
          </a:xfrm>
        </p:grpSpPr>
        <p:sp>
          <p:nvSpPr>
            <p:cNvPr id="4" name="Freeform 4"/>
            <p:cNvSpPr/>
            <p:nvPr/>
          </p:nvSpPr>
          <p:spPr>
            <a:xfrm>
              <a:off x="0" y="0"/>
              <a:ext cx="36630933" cy="2064512"/>
            </a:xfrm>
            <a:custGeom>
              <a:avLst/>
              <a:gdLst/>
              <a:ahLst/>
              <a:cxnLst/>
              <a:rect l="l" t="t" r="r" b="b"/>
              <a:pathLst>
                <a:path w="36630933" h="2064512">
                  <a:moveTo>
                    <a:pt x="0" y="0"/>
                  </a:moveTo>
                  <a:lnTo>
                    <a:pt x="36630933" y="0"/>
                  </a:lnTo>
                  <a:lnTo>
                    <a:pt x="36630933" y="2064512"/>
                  </a:lnTo>
                  <a:lnTo>
                    <a:pt x="0" y="2064512"/>
                  </a:lnTo>
                  <a:close/>
                </a:path>
              </a:pathLst>
            </a:custGeom>
            <a:solidFill>
              <a:srgbClr val="000000">
                <a:alpha val="0"/>
              </a:srgbClr>
            </a:solidFill>
          </p:spPr>
          <p:txBody>
            <a:bodyPr/>
            <a:lstStyle/>
            <a:p>
              <a:endParaRPr lang="en-US"/>
            </a:p>
          </p:txBody>
        </p:sp>
        <p:sp>
          <p:nvSpPr>
            <p:cNvPr id="5" name="TextBox 5"/>
            <p:cNvSpPr txBox="1"/>
            <p:nvPr/>
          </p:nvSpPr>
          <p:spPr>
            <a:xfrm>
              <a:off x="0" y="-28575"/>
              <a:ext cx="36630934"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Đánh giá độ trễ</a:t>
              </a:r>
            </a:p>
          </p:txBody>
        </p:sp>
      </p:grpSp>
      <p:grpSp>
        <p:nvGrpSpPr>
          <p:cNvPr id="6" name="Group 6"/>
          <p:cNvGrpSpPr/>
          <p:nvPr/>
        </p:nvGrpSpPr>
        <p:grpSpPr>
          <a:xfrm>
            <a:off x="2517963" y="101098"/>
            <a:ext cx="15312752" cy="1855203"/>
            <a:chOff x="0" y="0"/>
            <a:chExt cx="20417002" cy="2473604"/>
          </a:xfrm>
        </p:grpSpPr>
        <p:grpSp>
          <p:nvGrpSpPr>
            <p:cNvPr id="7" name="Group 7"/>
            <p:cNvGrpSpPr/>
            <p:nvPr/>
          </p:nvGrpSpPr>
          <p:grpSpPr>
            <a:xfrm>
              <a:off x="0" y="0"/>
              <a:ext cx="19966800" cy="1649070"/>
              <a:chOff x="0" y="0"/>
              <a:chExt cx="19966800" cy="1649070"/>
            </a:xfrm>
          </p:grpSpPr>
          <p:sp>
            <p:nvSpPr>
              <p:cNvPr id="8" name="Freeform 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9" name="TextBox 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10" name="Group 10"/>
            <p:cNvGrpSpPr/>
            <p:nvPr/>
          </p:nvGrpSpPr>
          <p:grpSpPr>
            <a:xfrm>
              <a:off x="450202" y="824535"/>
              <a:ext cx="19966800" cy="1649070"/>
              <a:chOff x="0" y="0"/>
              <a:chExt cx="19966800" cy="1649070"/>
            </a:xfrm>
          </p:grpSpPr>
          <p:sp>
            <p:nvSpPr>
              <p:cNvPr id="11" name="Freeform 11"/>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2" name="TextBox 12"/>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Đánh giá hiệu năng của hệ thống</a:t>
                </a:r>
              </a:p>
            </p:txBody>
          </p:sp>
        </p:grpSp>
      </p:grpSp>
      <p:grpSp>
        <p:nvGrpSpPr>
          <p:cNvPr id="13" name="Group 13"/>
          <p:cNvGrpSpPr/>
          <p:nvPr/>
        </p:nvGrpSpPr>
        <p:grpSpPr>
          <a:xfrm>
            <a:off x="2254053" y="3706609"/>
            <a:ext cx="14871575" cy="5900476"/>
            <a:chOff x="0" y="0"/>
            <a:chExt cx="3916793" cy="1554035"/>
          </a:xfrm>
        </p:grpSpPr>
        <p:sp>
          <p:nvSpPr>
            <p:cNvPr id="14" name="Freeform 14"/>
            <p:cNvSpPr/>
            <p:nvPr/>
          </p:nvSpPr>
          <p:spPr>
            <a:xfrm>
              <a:off x="0" y="0"/>
              <a:ext cx="3916793" cy="1554035"/>
            </a:xfrm>
            <a:custGeom>
              <a:avLst/>
              <a:gdLst/>
              <a:ahLst/>
              <a:cxnLst/>
              <a:rect l="l" t="t" r="r" b="b"/>
              <a:pathLst>
                <a:path w="3916793" h="1554035">
                  <a:moveTo>
                    <a:pt x="0" y="0"/>
                  </a:moveTo>
                  <a:lnTo>
                    <a:pt x="3916793" y="0"/>
                  </a:lnTo>
                  <a:lnTo>
                    <a:pt x="3916793" y="1554035"/>
                  </a:lnTo>
                  <a:lnTo>
                    <a:pt x="0" y="1554035"/>
                  </a:lnTo>
                  <a:close/>
                </a:path>
              </a:pathLst>
            </a:custGeom>
            <a:solidFill>
              <a:srgbClr val="CAD1D8"/>
            </a:solidFill>
          </p:spPr>
          <p:txBody>
            <a:bodyPr/>
            <a:lstStyle/>
            <a:p>
              <a:endParaRPr lang="en-US"/>
            </a:p>
          </p:txBody>
        </p:sp>
        <p:sp>
          <p:nvSpPr>
            <p:cNvPr id="15" name="TextBox 15"/>
            <p:cNvSpPr txBox="1"/>
            <p:nvPr/>
          </p:nvSpPr>
          <p:spPr>
            <a:xfrm>
              <a:off x="0" y="-47625"/>
              <a:ext cx="3916793" cy="1601660"/>
            </a:xfrm>
            <a:prstGeom prst="rect">
              <a:avLst/>
            </a:prstGeom>
          </p:spPr>
          <p:txBody>
            <a:bodyPr lIns="50800" tIns="50800" rIns="50800" bIns="50800" rtlCol="0" anchor="ctr"/>
            <a:lstStyle/>
            <a:p>
              <a:pPr algn="l">
                <a:lnSpc>
                  <a:spcPts val="4199"/>
                </a:lnSpc>
              </a:pPr>
              <a:r>
                <a:rPr lang="en-US" sz="2999" b="1">
                  <a:solidFill>
                    <a:srgbClr val="000000"/>
                  </a:solidFill>
                  <a:latin typeface="Canva Sans Bold"/>
                  <a:ea typeface="Canva Sans Bold"/>
                  <a:cs typeface="Canva Sans Bold"/>
                  <a:sym typeface="Canva Sans Bold"/>
                </a:rPr>
                <a:t>Tính toán số chu kỳ:</a:t>
              </a:r>
            </a:p>
            <a:p>
              <a:pPr algn="l">
                <a:lnSpc>
                  <a:spcPts val="4199"/>
                </a:lnSpc>
              </a:pPr>
              <a:endParaRPr lang="en-US" sz="2999" b="1">
                <a:solidFill>
                  <a:srgbClr val="000000"/>
                </a:solidFill>
                <a:latin typeface="Canva Sans Bold"/>
                <a:ea typeface="Canva Sans Bold"/>
                <a:cs typeface="Canva Sans Bold"/>
                <a:sym typeface="Canva Sans Bold"/>
              </a:endParaRPr>
            </a:p>
            <a:p>
              <a:pPr marL="647694" lvl="1" indent="-323847" algn="l">
                <a:lnSpc>
                  <a:spcPts val="4199"/>
                </a:lnSpc>
                <a:buFont typeface="Arial"/>
                <a:buChar char="•"/>
              </a:pPr>
              <a:r>
                <a:rPr lang="en-US" sz="2999">
                  <a:solidFill>
                    <a:srgbClr val="000000"/>
                  </a:solidFill>
                  <a:latin typeface="Canva Sans"/>
                  <a:ea typeface="Canva Sans"/>
                  <a:cs typeface="Canva Sans"/>
                  <a:sym typeface="Canva Sans"/>
                </a:rPr>
                <a:t>INIT - Trạng thái khởi tạo: 1 chu kì</a:t>
              </a:r>
            </a:p>
            <a:p>
              <a:pPr marL="647694" lvl="1" indent="-323847" algn="l">
                <a:lnSpc>
                  <a:spcPts val="4199"/>
                </a:lnSpc>
                <a:buFont typeface="Arial"/>
                <a:buChar char="•"/>
              </a:pPr>
              <a:r>
                <a:rPr lang="en-US" sz="2999">
                  <a:solidFill>
                    <a:srgbClr val="000000"/>
                  </a:solidFill>
                  <a:latin typeface="Canva Sans"/>
                  <a:ea typeface="Canva Sans"/>
                  <a:cs typeface="Canva Sans"/>
                  <a:sym typeface="Canva Sans"/>
                </a:rPr>
                <a:t>PROCESS - Trạng thái xử lý: bao gồm </a:t>
              </a:r>
              <a:r>
                <a:rPr lang="en-US" sz="2999">
                  <a:solidFill>
                    <a:srgbClr val="E7191F"/>
                  </a:solidFill>
                  <a:latin typeface="Canva Sans"/>
                  <a:ea typeface="Canva Sans"/>
                  <a:cs typeface="Canva Sans"/>
                  <a:sym typeface="Canva Sans"/>
                </a:rPr>
                <a:t>64*n</a:t>
              </a:r>
              <a:r>
                <a:rPr lang="en-US" sz="2999">
                  <a:solidFill>
                    <a:srgbClr val="000000"/>
                  </a:solidFill>
                  <a:latin typeface="Canva Sans"/>
                  <a:ea typeface="Canva Sans"/>
                  <a:cs typeface="Canva Sans"/>
                  <a:sym typeface="Canva Sans"/>
                </a:rPr>
                <a:t> chu kì, mỗi chu kì tính toán 1 round (với </a:t>
              </a:r>
              <a:r>
                <a:rPr lang="en-US" sz="2999">
                  <a:solidFill>
                    <a:srgbClr val="E7191F"/>
                  </a:solidFill>
                  <a:latin typeface="Canva Sans"/>
                  <a:ea typeface="Canva Sans"/>
                  <a:cs typeface="Canva Sans"/>
                  <a:sym typeface="Canva Sans"/>
                </a:rPr>
                <a:t>n</a:t>
              </a:r>
              <a:r>
                <a:rPr lang="en-US" sz="2999">
                  <a:solidFill>
                    <a:srgbClr val="000000"/>
                  </a:solidFill>
                  <a:latin typeface="Canva Sans"/>
                  <a:ea typeface="Canva Sans"/>
                  <a:cs typeface="Canva Sans"/>
                  <a:sym typeface="Canva Sans"/>
                </a:rPr>
                <a:t> là số block của message cần băm)</a:t>
              </a:r>
            </a:p>
            <a:p>
              <a:pPr marL="647694" lvl="1" indent="-323847" algn="l">
                <a:lnSpc>
                  <a:spcPts val="4199"/>
                </a:lnSpc>
                <a:buFont typeface="Arial"/>
                <a:buChar char="•"/>
              </a:pPr>
              <a:r>
                <a:rPr lang="en-US" sz="2999">
                  <a:solidFill>
                    <a:srgbClr val="000000"/>
                  </a:solidFill>
                  <a:latin typeface="Canva Sans"/>
                  <a:ea typeface="Canva Sans"/>
                  <a:cs typeface="Canva Sans"/>
                  <a:sym typeface="Canva Sans"/>
                </a:rPr>
                <a:t>DIGEST_UPDATE - Trạng thái cập nhật giá trị băm: </a:t>
              </a:r>
              <a:r>
                <a:rPr lang="en-US" sz="2999">
                  <a:solidFill>
                    <a:srgbClr val="E7191F"/>
                  </a:solidFill>
                  <a:latin typeface="Canva Sans"/>
                  <a:ea typeface="Canva Sans"/>
                  <a:cs typeface="Canva Sans"/>
                  <a:sym typeface="Canva Sans"/>
                </a:rPr>
                <a:t>n</a:t>
              </a:r>
              <a:r>
                <a:rPr lang="en-US" sz="2999">
                  <a:solidFill>
                    <a:srgbClr val="000000"/>
                  </a:solidFill>
                  <a:latin typeface="Canva Sans"/>
                  <a:ea typeface="Canva Sans"/>
                  <a:cs typeface="Canva Sans"/>
                  <a:sym typeface="Canva Sans"/>
                </a:rPr>
                <a:t> chu kì</a:t>
              </a:r>
            </a:p>
            <a:p>
              <a:pPr marL="647694" lvl="1" indent="-323847" algn="l">
                <a:lnSpc>
                  <a:spcPts val="4199"/>
                </a:lnSpc>
                <a:buFont typeface="Arial"/>
                <a:buChar char="•"/>
              </a:pPr>
              <a:r>
                <a:rPr lang="en-US" sz="2999">
                  <a:solidFill>
                    <a:srgbClr val="000000"/>
                  </a:solidFill>
                  <a:latin typeface="Canva Sans"/>
                  <a:ea typeface="Canva Sans"/>
                  <a:cs typeface="Canva Sans"/>
                  <a:sym typeface="Canva Sans"/>
                </a:rPr>
                <a:t>DONE - Trạng thái hoàn thành: 1 chu kì</a:t>
              </a:r>
            </a:p>
            <a:p>
              <a:pPr algn="l">
                <a:lnSpc>
                  <a:spcPts val="4199"/>
                </a:lnSpc>
              </a:pPr>
              <a:r>
                <a:rPr lang="en-US" sz="2999">
                  <a:solidFill>
                    <a:srgbClr val="000000"/>
                  </a:solidFill>
                  <a:latin typeface="Canva Sans"/>
                  <a:ea typeface="Canva Sans"/>
                  <a:cs typeface="Canva Sans"/>
                  <a:sym typeface="Canva Sans"/>
                </a:rPr>
                <a:t>=&gt; Mất </a:t>
              </a:r>
              <a:r>
                <a:rPr lang="en-US" sz="2999">
                  <a:solidFill>
                    <a:srgbClr val="E7191F"/>
                  </a:solidFill>
                  <a:latin typeface="Canva Sans"/>
                  <a:ea typeface="Canva Sans"/>
                  <a:cs typeface="Canva Sans"/>
                  <a:sym typeface="Canva Sans"/>
                </a:rPr>
                <a:t>65*n + 2</a:t>
              </a:r>
              <a:r>
                <a:rPr lang="en-US" sz="2999">
                  <a:solidFill>
                    <a:srgbClr val="000000"/>
                  </a:solidFill>
                  <a:latin typeface="Canva Sans"/>
                  <a:ea typeface="Canva Sans"/>
                  <a:cs typeface="Canva Sans"/>
                  <a:sym typeface="Canva Sans"/>
                </a:rPr>
                <a:t> chu kì để băm 1 message, với n là số block của message cần băm.</a:t>
              </a:r>
            </a:p>
            <a:p>
              <a:pPr algn="l">
                <a:lnSpc>
                  <a:spcPts val="4199"/>
                </a:lnSpc>
              </a:pPr>
              <a:endParaRPr lang="en-US" sz="2999">
                <a:solidFill>
                  <a:srgbClr val="000000"/>
                </a:solidFill>
                <a:latin typeface="Canva Sans"/>
                <a:ea typeface="Canva Sans"/>
                <a:cs typeface="Canva Sans"/>
                <a:sym typeface="Canva Sans"/>
              </a:endParaRPr>
            </a:p>
            <a:p>
              <a:pPr algn="ctr">
                <a:lnSpc>
                  <a:spcPts val="4199"/>
                </a:lnSpc>
              </a:pPr>
              <a:endParaRPr lang="en-US" sz="2999">
                <a:solidFill>
                  <a:srgbClr val="000000"/>
                </a:solidFill>
                <a:latin typeface="Canva Sans"/>
                <a:ea typeface="Canva Sans"/>
                <a:cs typeface="Canva Sans"/>
                <a:sym typeface="Canva Sans"/>
              </a:endParaRPr>
            </a:p>
            <a:p>
              <a:pPr algn="ctr">
                <a:lnSpc>
                  <a:spcPts val="4199"/>
                </a:lnSpc>
                <a:spcBef>
                  <a:spcPct val="0"/>
                </a:spcBef>
              </a:pPr>
              <a:endParaRPr lang="en-US" sz="2999">
                <a:solidFill>
                  <a:srgbClr val="000000"/>
                </a:solidFill>
                <a:latin typeface="Canva Sans"/>
                <a:ea typeface="Canva Sans"/>
                <a:cs typeface="Canva Sans"/>
                <a:sym typeface="Canva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623211" y="2279333"/>
            <a:ext cx="13736600" cy="774192"/>
            <a:chOff x="0" y="0"/>
            <a:chExt cx="36630934" cy="2064512"/>
          </a:xfrm>
        </p:grpSpPr>
        <p:sp>
          <p:nvSpPr>
            <p:cNvPr id="8" name="Freeform 8"/>
            <p:cNvSpPr/>
            <p:nvPr/>
          </p:nvSpPr>
          <p:spPr>
            <a:xfrm>
              <a:off x="0" y="0"/>
              <a:ext cx="36630933" cy="2064512"/>
            </a:xfrm>
            <a:custGeom>
              <a:avLst/>
              <a:gdLst/>
              <a:ahLst/>
              <a:cxnLst/>
              <a:rect l="l" t="t" r="r" b="b"/>
              <a:pathLst>
                <a:path w="36630933" h="2064512">
                  <a:moveTo>
                    <a:pt x="0" y="0"/>
                  </a:moveTo>
                  <a:lnTo>
                    <a:pt x="36630933" y="0"/>
                  </a:lnTo>
                  <a:lnTo>
                    <a:pt x="36630933"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36630934"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Đánh giá độ trễ</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grpSp>
        <p:nvGrpSpPr>
          <p:cNvPr id="12" name="Group 12"/>
          <p:cNvGrpSpPr/>
          <p:nvPr/>
        </p:nvGrpSpPr>
        <p:grpSpPr>
          <a:xfrm>
            <a:off x="2517963" y="101098"/>
            <a:ext cx="15312752" cy="1855203"/>
            <a:chOff x="0" y="0"/>
            <a:chExt cx="20417002" cy="2473604"/>
          </a:xfrm>
        </p:grpSpPr>
        <p:grpSp>
          <p:nvGrpSpPr>
            <p:cNvPr id="13" name="Group 13"/>
            <p:cNvGrpSpPr/>
            <p:nvPr/>
          </p:nvGrpSpPr>
          <p:grpSpPr>
            <a:xfrm>
              <a:off x="0" y="0"/>
              <a:ext cx="19966800" cy="1649070"/>
              <a:chOff x="0" y="0"/>
              <a:chExt cx="19966800" cy="1649070"/>
            </a:xfrm>
          </p:grpSpPr>
          <p:sp>
            <p:nvSpPr>
              <p:cNvPr id="14" name="Freeform 14"/>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5" name="TextBox 15"/>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16" name="Group 16"/>
            <p:cNvGrpSpPr/>
            <p:nvPr/>
          </p:nvGrpSpPr>
          <p:grpSpPr>
            <a:xfrm>
              <a:off x="450202" y="824535"/>
              <a:ext cx="19966800" cy="1649070"/>
              <a:chOff x="0" y="0"/>
              <a:chExt cx="19966800" cy="1649070"/>
            </a:xfrm>
          </p:grpSpPr>
          <p:sp>
            <p:nvSpPr>
              <p:cNvPr id="17" name="Freeform 17"/>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8" name="TextBox 18"/>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Đánh giá hiệu năng của hệ thống</a:t>
                </a:r>
              </a:p>
            </p:txBody>
          </p:sp>
        </p:grpSp>
      </p:grpSp>
      <p:grpSp>
        <p:nvGrpSpPr>
          <p:cNvPr id="19" name="Group 19"/>
          <p:cNvGrpSpPr/>
          <p:nvPr/>
        </p:nvGrpSpPr>
        <p:grpSpPr>
          <a:xfrm>
            <a:off x="3385775" y="3377374"/>
            <a:ext cx="9144508" cy="5471852"/>
            <a:chOff x="0" y="0"/>
            <a:chExt cx="2408430" cy="1441146"/>
          </a:xfrm>
        </p:grpSpPr>
        <p:sp>
          <p:nvSpPr>
            <p:cNvPr id="20" name="Freeform 20"/>
            <p:cNvSpPr/>
            <p:nvPr/>
          </p:nvSpPr>
          <p:spPr>
            <a:xfrm>
              <a:off x="0" y="0"/>
              <a:ext cx="2408430" cy="1441146"/>
            </a:xfrm>
            <a:custGeom>
              <a:avLst/>
              <a:gdLst/>
              <a:ahLst/>
              <a:cxnLst/>
              <a:rect l="l" t="t" r="r" b="b"/>
              <a:pathLst>
                <a:path w="2408430" h="1441146">
                  <a:moveTo>
                    <a:pt x="0" y="0"/>
                  </a:moveTo>
                  <a:lnTo>
                    <a:pt x="2408430" y="0"/>
                  </a:lnTo>
                  <a:lnTo>
                    <a:pt x="2408430" y="1441146"/>
                  </a:lnTo>
                  <a:lnTo>
                    <a:pt x="0" y="1441146"/>
                  </a:lnTo>
                  <a:close/>
                </a:path>
              </a:pathLst>
            </a:custGeom>
            <a:solidFill>
              <a:srgbClr val="CAD1D8"/>
            </a:solidFill>
          </p:spPr>
          <p:txBody>
            <a:bodyPr/>
            <a:lstStyle/>
            <a:p>
              <a:endParaRPr lang="en-US"/>
            </a:p>
          </p:txBody>
        </p:sp>
        <p:sp>
          <p:nvSpPr>
            <p:cNvPr id="21" name="TextBox 21"/>
            <p:cNvSpPr txBox="1"/>
            <p:nvPr/>
          </p:nvSpPr>
          <p:spPr>
            <a:xfrm>
              <a:off x="0" y="-57150"/>
              <a:ext cx="2408430" cy="1498296"/>
            </a:xfrm>
            <a:prstGeom prst="rect">
              <a:avLst/>
            </a:prstGeom>
          </p:spPr>
          <p:txBody>
            <a:bodyPr lIns="50800" tIns="50800" rIns="50800" bIns="50800" rtlCol="0" anchor="ctr"/>
            <a:lstStyle/>
            <a:p>
              <a:pPr algn="l">
                <a:lnSpc>
                  <a:spcPts val="4200"/>
                </a:lnSpc>
              </a:pPr>
              <a:r>
                <a:rPr lang="en-US" sz="3000" b="1">
                  <a:solidFill>
                    <a:srgbClr val="000000"/>
                  </a:solidFill>
                  <a:latin typeface="Canva Sans Bold"/>
                  <a:ea typeface="Canva Sans Bold"/>
                  <a:cs typeface="Canva Sans Bold"/>
                  <a:sym typeface="Canva Sans Bold"/>
                </a:rPr>
                <a:t>Tính toán độ trễ:</a:t>
              </a:r>
            </a:p>
            <a:p>
              <a:pPr algn="l">
                <a:lnSpc>
                  <a:spcPts val="4200"/>
                </a:lnSpc>
              </a:pPr>
              <a:endParaRPr lang="en-US" sz="3000" b="1">
                <a:solidFill>
                  <a:srgbClr val="000000"/>
                </a:solidFill>
                <a:latin typeface="Canva Sans Bold"/>
                <a:ea typeface="Canva Sans Bold"/>
                <a:cs typeface="Canva Sans Bold"/>
                <a:sym typeface="Canva Sans Bold"/>
              </a:endParaRPr>
            </a:p>
            <a:p>
              <a:pPr algn="l">
                <a:lnSpc>
                  <a:spcPts val="4200"/>
                </a:lnSpc>
              </a:pPr>
              <a:r>
                <a:rPr lang="en-US" sz="3000">
                  <a:solidFill>
                    <a:srgbClr val="000000"/>
                  </a:solidFill>
                  <a:latin typeface="Canva Sans"/>
                  <a:ea typeface="Canva Sans"/>
                  <a:cs typeface="Canva Sans"/>
                  <a:sym typeface="Canva Sans"/>
                </a:rPr>
                <a:t>Độ trễ CPU: = 50/50*10^6 = 1000 (ns)</a:t>
              </a:r>
            </a:p>
            <a:p>
              <a:pPr algn="l">
                <a:lnSpc>
                  <a:spcPts val="4200"/>
                </a:lnSpc>
              </a:pPr>
              <a:r>
                <a:rPr lang="en-US" sz="3000">
                  <a:solidFill>
                    <a:srgbClr val="000000"/>
                  </a:solidFill>
                  <a:latin typeface="Canva Sans"/>
                  <a:ea typeface="Canva Sans"/>
                  <a:cs typeface="Canva Sans"/>
                  <a:sym typeface="Canva Sans"/>
                </a:rPr>
                <a:t>Độ trễ Memory: 2/50*10^6 = 0.4(ns)</a:t>
              </a:r>
            </a:p>
            <a:p>
              <a:pPr algn="l">
                <a:lnSpc>
                  <a:spcPts val="4200"/>
                </a:lnSpc>
              </a:pPr>
              <a:r>
                <a:rPr lang="en-US" sz="3000">
                  <a:solidFill>
                    <a:srgbClr val="000000"/>
                  </a:solidFill>
                  <a:latin typeface="Canva Sans"/>
                  <a:ea typeface="Canva Sans"/>
                  <a:cs typeface="Canva Sans"/>
                  <a:sym typeface="Canva Sans"/>
                </a:rPr>
                <a:t>Độ trễ Bus: 2/50*10^6 = 0.4(ns)</a:t>
              </a:r>
            </a:p>
            <a:p>
              <a:pPr algn="l">
                <a:lnSpc>
                  <a:spcPts val="4200"/>
                </a:lnSpc>
              </a:pPr>
              <a:r>
                <a:rPr lang="en-US" sz="3000">
                  <a:solidFill>
                    <a:srgbClr val="000000"/>
                  </a:solidFill>
                  <a:latin typeface="Canva Sans"/>
                  <a:ea typeface="Canva Sans"/>
                  <a:cs typeface="Canva Sans"/>
                  <a:sym typeface="Canva Sans"/>
                </a:rPr>
                <a:t>Độ trễ IP: 67/103*10^6 =650(ns)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=&gt; Độ trễ (toàn bộ): </a:t>
              </a:r>
            </a:p>
            <a:p>
              <a:pPr algn="l">
                <a:lnSpc>
                  <a:spcPts val="4200"/>
                </a:lnSpc>
              </a:pPr>
              <a:r>
                <a:rPr lang="en-US" sz="3000">
                  <a:solidFill>
                    <a:srgbClr val="000000"/>
                  </a:solidFill>
                  <a:latin typeface="Canva Sans"/>
                  <a:ea typeface="Canva Sans"/>
                  <a:cs typeface="Canva Sans"/>
                  <a:sym typeface="Canva Sans"/>
                </a:rPr>
                <a:t> 1000 + 2*0.4 +0.4 + 650 = 1651.4 (ns) </a:t>
              </a:r>
            </a:p>
            <a:p>
              <a:pPr algn="l">
                <a:lnSpc>
                  <a:spcPts val="4200"/>
                </a:lnSpc>
                <a:spcBef>
                  <a:spcPct val="0"/>
                </a:spcBef>
              </a:pPr>
              <a:endParaRPr lang="en-US" sz="3000">
                <a:solidFill>
                  <a:srgbClr val="000000"/>
                </a:solidFill>
                <a:latin typeface="Canva Sans"/>
                <a:ea typeface="Canva Sans"/>
                <a:cs typeface="Canva Sans"/>
                <a:sym typeface="Canva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13736600" cy="774192"/>
            <a:chOff x="0" y="0"/>
            <a:chExt cx="36630934" cy="2064512"/>
          </a:xfrm>
        </p:grpSpPr>
        <p:sp>
          <p:nvSpPr>
            <p:cNvPr id="8" name="Freeform 8"/>
            <p:cNvSpPr/>
            <p:nvPr/>
          </p:nvSpPr>
          <p:spPr>
            <a:xfrm>
              <a:off x="0" y="0"/>
              <a:ext cx="36630933" cy="2064512"/>
            </a:xfrm>
            <a:custGeom>
              <a:avLst/>
              <a:gdLst/>
              <a:ahLst/>
              <a:cxnLst/>
              <a:rect l="l" t="t" r="r" b="b"/>
              <a:pathLst>
                <a:path w="36630933" h="2064512">
                  <a:moveTo>
                    <a:pt x="0" y="0"/>
                  </a:moveTo>
                  <a:lnTo>
                    <a:pt x="36630933" y="0"/>
                  </a:lnTo>
                  <a:lnTo>
                    <a:pt x="36630933"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36630934"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Đánh giá độ trễ</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2" name="Freeform 12"/>
          <p:cNvSpPr/>
          <p:nvPr/>
        </p:nvSpPr>
        <p:spPr>
          <a:xfrm>
            <a:off x="10012786" y="1422082"/>
            <a:ext cx="6914491" cy="8229600"/>
          </a:xfrm>
          <a:custGeom>
            <a:avLst/>
            <a:gdLst/>
            <a:ahLst/>
            <a:cxnLst/>
            <a:rect l="l" t="t" r="r" b="b"/>
            <a:pathLst>
              <a:path w="6914491" h="8229600">
                <a:moveTo>
                  <a:pt x="0" y="0"/>
                </a:moveTo>
                <a:lnTo>
                  <a:pt x="6914491" y="0"/>
                </a:lnTo>
                <a:lnTo>
                  <a:pt x="6914491" y="8229600"/>
                </a:lnTo>
                <a:lnTo>
                  <a:pt x="0" y="8229600"/>
                </a:lnTo>
                <a:lnTo>
                  <a:pt x="0" y="0"/>
                </a:lnTo>
                <a:close/>
              </a:path>
            </a:pathLst>
          </a:custGeom>
          <a:blipFill>
            <a:blip r:embed="rId4"/>
            <a:stretch>
              <a:fillRect/>
            </a:stretch>
          </a:blipFill>
        </p:spPr>
        <p:txBody>
          <a:bodyPr/>
          <a:lstStyle/>
          <a:p>
            <a:endParaRPr lang="en-US"/>
          </a:p>
        </p:txBody>
      </p:sp>
      <p:grpSp>
        <p:nvGrpSpPr>
          <p:cNvPr id="13" name="Group 13"/>
          <p:cNvGrpSpPr/>
          <p:nvPr/>
        </p:nvGrpSpPr>
        <p:grpSpPr>
          <a:xfrm>
            <a:off x="14668500" y="2105978"/>
            <a:ext cx="1989773" cy="1729740"/>
            <a:chOff x="0" y="0"/>
            <a:chExt cx="2653030" cy="2306320"/>
          </a:xfrm>
        </p:grpSpPr>
        <p:sp>
          <p:nvSpPr>
            <p:cNvPr id="14" name="Freeform 14"/>
            <p:cNvSpPr/>
            <p:nvPr/>
          </p:nvSpPr>
          <p:spPr>
            <a:xfrm>
              <a:off x="39370" y="38100"/>
              <a:ext cx="2565400" cy="2225040"/>
            </a:xfrm>
            <a:custGeom>
              <a:avLst/>
              <a:gdLst/>
              <a:ahLst/>
              <a:cxnLst/>
              <a:rect l="l" t="t" r="r" b="b"/>
              <a:pathLst>
                <a:path w="2565400" h="2225040">
                  <a:moveTo>
                    <a:pt x="901700" y="608330"/>
                  </a:moveTo>
                  <a:cubicBezTo>
                    <a:pt x="588010" y="824230"/>
                    <a:pt x="586740" y="836930"/>
                    <a:pt x="574040" y="877570"/>
                  </a:cubicBezTo>
                  <a:cubicBezTo>
                    <a:pt x="544830" y="975360"/>
                    <a:pt x="509270" y="1242060"/>
                    <a:pt x="496570" y="1404620"/>
                  </a:cubicBezTo>
                  <a:cubicBezTo>
                    <a:pt x="485140" y="1544320"/>
                    <a:pt x="485140" y="1710690"/>
                    <a:pt x="491490" y="1793240"/>
                  </a:cubicBezTo>
                  <a:cubicBezTo>
                    <a:pt x="495300" y="1832610"/>
                    <a:pt x="487680" y="1854200"/>
                    <a:pt x="505460" y="1879600"/>
                  </a:cubicBezTo>
                  <a:cubicBezTo>
                    <a:pt x="534670" y="1918970"/>
                    <a:pt x="628650" y="1945640"/>
                    <a:pt x="689610" y="1971040"/>
                  </a:cubicBezTo>
                  <a:cubicBezTo>
                    <a:pt x="748030" y="1993900"/>
                    <a:pt x="793750" y="2014220"/>
                    <a:pt x="862330" y="2029460"/>
                  </a:cubicBezTo>
                  <a:cubicBezTo>
                    <a:pt x="952500" y="2051050"/>
                    <a:pt x="1093470" y="2061210"/>
                    <a:pt x="1188720" y="2067560"/>
                  </a:cubicBezTo>
                  <a:cubicBezTo>
                    <a:pt x="1263650" y="2073910"/>
                    <a:pt x="1319530" y="2072640"/>
                    <a:pt x="1386840" y="2073910"/>
                  </a:cubicBezTo>
                  <a:cubicBezTo>
                    <a:pt x="1456690" y="2075180"/>
                    <a:pt x="1521460" y="2078990"/>
                    <a:pt x="1600200" y="2072640"/>
                  </a:cubicBezTo>
                  <a:cubicBezTo>
                    <a:pt x="1699260" y="2065020"/>
                    <a:pt x="1827530" y="2045970"/>
                    <a:pt x="1931670" y="2025650"/>
                  </a:cubicBezTo>
                  <a:cubicBezTo>
                    <a:pt x="2025650" y="2006600"/>
                    <a:pt x="2122170" y="1983740"/>
                    <a:pt x="2198370" y="1957070"/>
                  </a:cubicBezTo>
                  <a:cubicBezTo>
                    <a:pt x="2259330" y="1934210"/>
                    <a:pt x="2324100" y="1913890"/>
                    <a:pt x="2359660" y="1880870"/>
                  </a:cubicBezTo>
                  <a:cubicBezTo>
                    <a:pt x="2385060" y="1858010"/>
                    <a:pt x="2393950" y="1838960"/>
                    <a:pt x="2404110" y="1798320"/>
                  </a:cubicBezTo>
                  <a:cubicBezTo>
                    <a:pt x="2426970" y="1717040"/>
                    <a:pt x="2418080" y="1516380"/>
                    <a:pt x="2416810" y="1399540"/>
                  </a:cubicBezTo>
                  <a:cubicBezTo>
                    <a:pt x="2415540" y="1306830"/>
                    <a:pt x="2411730" y="1228090"/>
                    <a:pt x="2402840" y="1151890"/>
                  </a:cubicBezTo>
                  <a:cubicBezTo>
                    <a:pt x="2395220" y="1084580"/>
                    <a:pt x="2385060" y="1033780"/>
                    <a:pt x="2368550" y="963930"/>
                  </a:cubicBezTo>
                  <a:cubicBezTo>
                    <a:pt x="2348230" y="873760"/>
                    <a:pt x="2312670" y="725170"/>
                    <a:pt x="2284730" y="656590"/>
                  </a:cubicBezTo>
                  <a:cubicBezTo>
                    <a:pt x="2270760" y="619760"/>
                    <a:pt x="2261870" y="608330"/>
                    <a:pt x="2241550" y="576580"/>
                  </a:cubicBezTo>
                  <a:cubicBezTo>
                    <a:pt x="2209800" y="524510"/>
                    <a:pt x="2146300" y="435610"/>
                    <a:pt x="2101850" y="381000"/>
                  </a:cubicBezTo>
                  <a:cubicBezTo>
                    <a:pt x="2065020" y="337820"/>
                    <a:pt x="2040890" y="303530"/>
                    <a:pt x="1995170" y="270510"/>
                  </a:cubicBezTo>
                  <a:cubicBezTo>
                    <a:pt x="1938020" y="229870"/>
                    <a:pt x="1838960" y="187960"/>
                    <a:pt x="1778000" y="168910"/>
                  </a:cubicBezTo>
                  <a:cubicBezTo>
                    <a:pt x="1737360" y="156210"/>
                    <a:pt x="1724660" y="156210"/>
                    <a:pt x="1673860" y="151130"/>
                  </a:cubicBezTo>
                  <a:cubicBezTo>
                    <a:pt x="1532890" y="138430"/>
                    <a:pt x="1035050" y="121920"/>
                    <a:pt x="878840" y="133350"/>
                  </a:cubicBezTo>
                  <a:cubicBezTo>
                    <a:pt x="812800" y="138430"/>
                    <a:pt x="792480" y="140970"/>
                    <a:pt x="739140" y="157480"/>
                  </a:cubicBezTo>
                  <a:cubicBezTo>
                    <a:pt x="660400" y="180340"/>
                    <a:pt x="533400" y="240030"/>
                    <a:pt x="457200" y="278130"/>
                  </a:cubicBezTo>
                  <a:cubicBezTo>
                    <a:pt x="403860" y="304800"/>
                    <a:pt x="369570" y="322580"/>
                    <a:pt x="325120" y="354330"/>
                  </a:cubicBezTo>
                  <a:cubicBezTo>
                    <a:pt x="274320" y="391160"/>
                    <a:pt x="204470" y="452120"/>
                    <a:pt x="171450" y="492760"/>
                  </a:cubicBezTo>
                  <a:cubicBezTo>
                    <a:pt x="151130" y="518160"/>
                    <a:pt x="129540" y="535940"/>
                    <a:pt x="132080" y="563880"/>
                  </a:cubicBezTo>
                  <a:cubicBezTo>
                    <a:pt x="135890" y="614680"/>
                    <a:pt x="265430" y="715010"/>
                    <a:pt x="292100" y="756920"/>
                  </a:cubicBezTo>
                  <a:cubicBezTo>
                    <a:pt x="304800" y="775970"/>
                    <a:pt x="311150" y="784860"/>
                    <a:pt x="312420" y="800100"/>
                  </a:cubicBezTo>
                  <a:cubicBezTo>
                    <a:pt x="313690" y="814070"/>
                    <a:pt x="311150" y="833120"/>
                    <a:pt x="302260" y="845820"/>
                  </a:cubicBezTo>
                  <a:cubicBezTo>
                    <a:pt x="290830" y="861060"/>
                    <a:pt x="262890" y="878840"/>
                    <a:pt x="243840" y="881380"/>
                  </a:cubicBezTo>
                  <a:cubicBezTo>
                    <a:pt x="227330" y="883920"/>
                    <a:pt x="210820" y="877570"/>
                    <a:pt x="198120" y="868680"/>
                  </a:cubicBezTo>
                  <a:cubicBezTo>
                    <a:pt x="185420" y="861060"/>
                    <a:pt x="173990" y="847090"/>
                    <a:pt x="170180" y="831850"/>
                  </a:cubicBezTo>
                  <a:cubicBezTo>
                    <a:pt x="165100" y="812800"/>
                    <a:pt x="170180" y="779780"/>
                    <a:pt x="180340" y="763270"/>
                  </a:cubicBezTo>
                  <a:cubicBezTo>
                    <a:pt x="189230" y="750570"/>
                    <a:pt x="205740" y="741680"/>
                    <a:pt x="219710" y="736600"/>
                  </a:cubicBezTo>
                  <a:cubicBezTo>
                    <a:pt x="233680" y="732790"/>
                    <a:pt x="252730" y="734060"/>
                    <a:pt x="266700" y="739140"/>
                  </a:cubicBezTo>
                  <a:cubicBezTo>
                    <a:pt x="280670" y="745490"/>
                    <a:pt x="294640" y="756920"/>
                    <a:pt x="302260" y="769620"/>
                  </a:cubicBezTo>
                  <a:cubicBezTo>
                    <a:pt x="309880" y="782320"/>
                    <a:pt x="314960" y="800100"/>
                    <a:pt x="312420" y="815340"/>
                  </a:cubicBezTo>
                  <a:cubicBezTo>
                    <a:pt x="308610" y="834390"/>
                    <a:pt x="289560" y="862330"/>
                    <a:pt x="274320" y="872490"/>
                  </a:cubicBezTo>
                  <a:cubicBezTo>
                    <a:pt x="260350" y="881380"/>
                    <a:pt x="242570" y="882650"/>
                    <a:pt x="227330" y="880110"/>
                  </a:cubicBezTo>
                  <a:cubicBezTo>
                    <a:pt x="213360" y="878840"/>
                    <a:pt x="200660" y="869950"/>
                    <a:pt x="185420" y="858520"/>
                  </a:cubicBezTo>
                  <a:cubicBezTo>
                    <a:pt x="165100" y="842010"/>
                    <a:pt x="143510" y="815340"/>
                    <a:pt x="120650" y="786130"/>
                  </a:cubicBezTo>
                  <a:cubicBezTo>
                    <a:pt x="87630" y="742950"/>
                    <a:pt x="26670" y="671830"/>
                    <a:pt x="11430" y="619760"/>
                  </a:cubicBezTo>
                  <a:cubicBezTo>
                    <a:pt x="0" y="581660"/>
                    <a:pt x="3810" y="544830"/>
                    <a:pt x="13970" y="510540"/>
                  </a:cubicBezTo>
                  <a:cubicBezTo>
                    <a:pt x="25400" y="473710"/>
                    <a:pt x="58420" y="436880"/>
                    <a:pt x="83820" y="407670"/>
                  </a:cubicBezTo>
                  <a:cubicBezTo>
                    <a:pt x="104140" y="382270"/>
                    <a:pt x="124460" y="365760"/>
                    <a:pt x="151130" y="342900"/>
                  </a:cubicBezTo>
                  <a:cubicBezTo>
                    <a:pt x="182880" y="313690"/>
                    <a:pt x="226060" y="281940"/>
                    <a:pt x="266700" y="254000"/>
                  </a:cubicBezTo>
                  <a:cubicBezTo>
                    <a:pt x="311150" y="224790"/>
                    <a:pt x="351790" y="200660"/>
                    <a:pt x="408940" y="172720"/>
                  </a:cubicBezTo>
                  <a:cubicBezTo>
                    <a:pt x="491490" y="130810"/>
                    <a:pt x="631190" y="66040"/>
                    <a:pt x="718820" y="39370"/>
                  </a:cubicBezTo>
                  <a:cubicBezTo>
                    <a:pt x="779780" y="21590"/>
                    <a:pt x="805180" y="17780"/>
                    <a:pt x="878840" y="12700"/>
                  </a:cubicBezTo>
                  <a:cubicBezTo>
                    <a:pt x="1046480" y="0"/>
                    <a:pt x="1541780" y="10160"/>
                    <a:pt x="1696720" y="26670"/>
                  </a:cubicBezTo>
                  <a:cubicBezTo>
                    <a:pt x="1758950" y="33020"/>
                    <a:pt x="1776730" y="36830"/>
                    <a:pt x="1826260" y="53340"/>
                  </a:cubicBezTo>
                  <a:cubicBezTo>
                    <a:pt x="1898650" y="77470"/>
                    <a:pt x="2016760" y="132080"/>
                    <a:pt x="2084070" y="180340"/>
                  </a:cubicBezTo>
                  <a:cubicBezTo>
                    <a:pt x="2137410" y="218440"/>
                    <a:pt x="2170430" y="261620"/>
                    <a:pt x="2207260" y="303530"/>
                  </a:cubicBezTo>
                  <a:cubicBezTo>
                    <a:pt x="2241550" y="342900"/>
                    <a:pt x="2270760" y="387350"/>
                    <a:pt x="2298700" y="424180"/>
                  </a:cubicBezTo>
                  <a:cubicBezTo>
                    <a:pt x="2322830" y="455930"/>
                    <a:pt x="2344420" y="481330"/>
                    <a:pt x="2364740" y="513080"/>
                  </a:cubicBezTo>
                  <a:cubicBezTo>
                    <a:pt x="2385060" y="547370"/>
                    <a:pt x="2400300" y="577850"/>
                    <a:pt x="2418080" y="624840"/>
                  </a:cubicBezTo>
                  <a:cubicBezTo>
                    <a:pt x="2447290" y="702310"/>
                    <a:pt x="2484120" y="844550"/>
                    <a:pt x="2505710" y="938530"/>
                  </a:cubicBezTo>
                  <a:cubicBezTo>
                    <a:pt x="2522220" y="1014730"/>
                    <a:pt x="2531110" y="1062990"/>
                    <a:pt x="2540000" y="1145540"/>
                  </a:cubicBezTo>
                  <a:cubicBezTo>
                    <a:pt x="2553970" y="1268730"/>
                    <a:pt x="2561590" y="1489710"/>
                    <a:pt x="2562860" y="1609090"/>
                  </a:cubicBezTo>
                  <a:cubicBezTo>
                    <a:pt x="2562860" y="1685290"/>
                    <a:pt x="2565400" y="1739900"/>
                    <a:pt x="2555240" y="1794510"/>
                  </a:cubicBezTo>
                  <a:cubicBezTo>
                    <a:pt x="2545080" y="1842770"/>
                    <a:pt x="2529840" y="1888490"/>
                    <a:pt x="2505710" y="1925320"/>
                  </a:cubicBezTo>
                  <a:cubicBezTo>
                    <a:pt x="2482850" y="1959610"/>
                    <a:pt x="2452370" y="1985010"/>
                    <a:pt x="2414270" y="2010410"/>
                  </a:cubicBezTo>
                  <a:cubicBezTo>
                    <a:pt x="2364740" y="2043430"/>
                    <a:pt x="2299970" y="2068830"/>
                    <a:pt x="2225040" y="2094230"/>
                  </a:cubicBezTo>
                  <a:cubicBezTo>
                    <a:pt x="2122170" y="2128520"/>
                    <a:pt x="1962150" y="2161540"/>
                    <a:pt x="1850390" y="2181860"/>
                  </a:cubicBezTo>
                  <a:cubicBezTo>
                    <a:pt x="1758950" y="2199640"/>
                    <a:pt x="1706880" y="2212340"/>
                    <a:pt x="1600200" y="2216150"/>
                  </a:cubicBezTo>
                  <a:cubicBezTo>
                    <a:pt x="1413510" y="2225040"/>
                    <a:pt x="958850" y="2202180"/>
                    <a:pt x="824230" y="2183130"/>
                  </a:cubicBezTo>
                  <a:cubicBezTo>
                    <a:pt x="775970" y="2176780"/>
                    <a:pt x="765810" y="2172970"/>
                    <a:pt x="726440" y="2160270"/>
                  </a:cubicBezTo>
                  <a:cubicBezTo>
                    <a:pt x="660400" y="2137410"/>
                    <a:pt x="528320" y="2089150"/>
                    <a:pt x="472440" y="2048510"/>
                  </a:cubicBezTo>
                  <a:cubicBezTo>
                    <a:pt x="436880" y="2023110"/>
                    <a:pt x="417830" y="1995170"/>
                    <a:pt x="398780" y="1967230"/>
                  </a:cubicBezTo>
                  <a:cubicBezTo>
                    <a:pt x="382270" y="1941830"/>
                    <a:pt x="370840" y="1915160"/>
                    <a:pt x="360680" y="1887220"/>
                  </a:cubicBezTo>
                  <a:cubicBezTo>
                    <a:pt x="351790" y="1858010"/>
                    <a:pt x="346710" y="1837690"/>
                    <a:pt x="342900" y="1794510"/>
                  </a:cubicBezTo>
                  <a:cubicBezTo>
                    <a:pt x="335280" y="1692910"/>
                    <a:pt x="344170" y="1447800"/>
                    <a:pt x="359410" y="1282700"/>
                  </a:cubicBezTo>
                  <a:cubicBezTo>
                    <a:pt x="372110" y="1126490"/>
                    <a:pt x="396240" y="922020"/>
                    <a:pt x="424180" y="828040"/>
                  </a:cubicBezTo>
                  <a:cubicBezTo>
                    <a:pt x="438150" y="782320"/>
                    <a:pt x="449580" y="760730"/>
                    <a:pt x="468630" y="732790"/>
                  </a:cubicBezTo>
                  <a:cubicBezTo>
                    <a:pt x="487680" y="704850"/>
                    <a:pt x="506730" y="687070"/>
                    <a:pt x="541020" y="659130"/>
                  </a:cubicBezTo>
                  <a:cubicBezTo>
                    <a:pt x="601980" y="608330"/>
                    <a:pt x="765810" y="496570"/>
                    <a:pt x="824230" y="473710"/>
                  </a:cubicBezTo>
                  <a:cubicBezTo>
                    <a:pt x="848360" y="464820"/>
                    <a:pt x="862330" y="459740"/>
                    <a:pt x="878840" y="464820"/>
                  </a:cubicBezTo>
                  <a:cubicBezTo>
                    <a:pt x="899160" y="469900"/>
                    <a:pt x="925830" y="492760"/>
                    <a:pt x="934720" y="510540"/>
                  </a:cubicBezTo>
                  <a:cubicBezTo>
                    <a:pt x="942340" y="527050"/>
                    <a:pt x="942340" y="548640"/>
                    <a:pt x="935990" y="565150"/>
                  </a:cubicBezTo>
                  <a:cubicBezTo>
                    <a:pt x="930910" y="581660"/>
                    <a:pt x="901700" y="608330"/>
                    <a:pt x="901700" y="608330"/>
                  </a:cubicBezTo>
                </a:path>
              </a:pathLst>
            </a:custGeom>
            <a:solidFill>
              <a:srgbClr val="E7191F"/>
            </a:solidFill>
            <a:ln cap="sq">
              <a:noFill/>
              <a:prstDash val="solid"/>
              <a:miter/>
            </a:ln>
          </p:spPr>
          <p:txBody>
            <a:bodyPr/>
            <a:lstStyle/>
            <a:p>
              <a:endParaRPr lang="en-US"/>
            </a:p>
          </p:txBody>
        </p:sp>
      </p:grpSp>
      <p:grpSp>
        <p:nvGrpSpPr>
          <p:cNvPr id="15" name="Group 15"/>
          <p:cNvGrpSpPr/>
          <p:nvPr/>
        </p:nvGrpSpPr>
        <p:grpSpPr>
          <a:xfrm>
            <a:off x="372960" y="4228398"/>
            <a:ext cx="9639826" cy="4580570"/>
            <a:chOff x="0" y="0"/>
            <a:chExt cx="2538884" cy="1206405"/>
          </a:xfrm>
        </p:grpSpPr>
        <p:sp>
          <p:nvSpPr>
            <p:cNvPr id="16" name="Freeform 16"/>
            <p:cNvSpPr/>
            <p:nvPr/>
          </p:nvSpPr>
          <p:spPr>
            <a:xfrm>
              <a:off x="0" y="0"/>
              <a:ext cx="2538884" cy="1206405"/>
            </a:xfrm>
            <a:custGeom>
              <a:avLst/>
              <a:gdLst/>
              <a:ahLst/>
              <a:cxnLst/>
              <a:rect l="l" t="t" r="r" b="b"/>
              <a:pathLst>
                <a:path w="2538884" h="1206405">
                  <a:moveTo>
                    <a:pt x="0" y="0"/>
                  </a:moveTo>
                  <a:lnTo>
                    <a:pt x="2538884" y="0"/>
                  </a:lnTo>
                  <a:lnTo>
                    <a:pt x="2538884" y="1206405"/>
                  </a:lnTo>
                  <a:lnTo>
                    <a:pt x="0" y="1206405"/>
                  </a:lnTo>
                  <a:close/>
                </a:path>
              </a:pathLst>
            </a:custGeom>
            <a:solidFill>
              <a:srgbClr val="CAD1D8"/>
            </a:solidFill>
          </p:spPr>
          <p:txBody>
            <a:bodyPr/>
            <a:lstStyle/>
            <a:p>
              <a:endParaRPr lang="en-US"/>
            </a:p>
          </p:txBody>
        </p:sp>
        <p:sp>
          <p:nvSpPr>
            <p:cNvPr id="17" name="TextBox 17"/>
            <p:cNvSpPr txBox="1"/>
            <p:nvPr/>
          </p:nvSpPr>
          <p:spPr>
            <a:xfrm>
              <a:off x="0" y="-47625"/>
              <a:ext cx="2538884" cy="1254030"/>
            </a:xfrm>
            <a:prstGeom prst="rect">
              <a:avLst/>
            </a:prstGeom>
          </p:spPr>
          <p:txBody>
            <a:bodyPr lIns="50800" tIns="50800" rIns="50800" bIns="50800" rtlCol="0" anchor="ctr"/>
            <a:lstStyle/>
            <a:p>
              <a:pPr algn="l">
                <a:lnSpc>
                  <a:spcPts val="4199"/>
                </a:lnSpc>
              </a:pPr>
              <a:r>
                <a:rPr lang="en-US" sz="2999" b="1">
                  <a:solidFill>
                    <a:srgbClr val="000000"/>
                  </a:solidFill>
                  <a:latin typeface="Canva Sans Bold"/>
                  <a:ea typeface="Canva Sans Bold"/>
                  <a:cs typeface="Canva Sans Bold"/>
                  <a:sym typeface="Canva Sans Bold"/>
                </a:rPr>
                <a:t>Tính toán thông lượng</a:t>
              </a:r>
            </a:p>
            <a:p>
              <a:pPr algn="l">
                <a:lnSpc>
                  <a:spcPts val="4199"/>
                </a:lnSpc>
              </a:pPr>
              <a:endParaRPr lang="en-US" sz="2999" b="1">
                <a:solidFill>
                  <a:srgbClr val="000000"/>
                </a:solidFill>
                <a:latin typeface="Canva Sans Bold"/>
                <a:ea typeface="Canva Sans Bold"/>
                <a:cs typeface="Canva Sans Bold"/>
                <a:sym typeface="Canva Sans Bold"/>
              </a:endParaRPr>
            </a:p>
            <a:p>
              <a:pPr algn="l">
                <a:lnSpc>
                  <a:spcPts val="4199"/>
                </a:lnSpc>
              </a:pPr>
              <a:r>
                <a:rPr lang="en-US" sz="2999">
                  <a:solidFill>
                    <a:srgbClr val="000000"/>
                  </a:solidFill>
                  <a:latin typeface="Canva Sans"/>
                  <a:ea typeface="Canva Sans"/>
                  <a:cs typeface="Canva Sans"/>
                  <a:sym typeface="Canva Sans"/>
                </a:rPr>
                <a:t>Throughput = (512 X FMax) / Number of Cycle</a:t>
              </a:r>
            </a:p>
            <a:p>
              <a:pPr algn="l">
                <a:lnSpc>
                  <a:spcPts val="4199"/>
                </a:lnSpc>
              </a:pPr>
              <a:r>
                <a:rPr lang="en-US" sz="2999">
                  <a:solidFill>
                    <a:srgbClr val="000000"/>
                  </a:solidFill>
                  <a:latin typeface="Canva Sans"/>
                  <a:ea typeface="Canva Sans"/>
                  <a:cs typeface="Canva Sans"/>
                  <a:sym typeface="Canva Sans"/>
                </a:rPr>
                <a:t> = 512 X 186.81 / 67 = 1.421 (Gbps)</a:t>
              </a:r>
            </a:p>
            <a:p>
              <a:pPr algn="l">
                <a:lnSpc>
                  <a:spcPts val="4199"/>
                </a:lnSpc>
                <a:spcBef>
                  <a:spcPct val="0"/>
                </a:spcBef>
              </a:pPr>
              <a:endParaRPr lang="en-US" sz="2999">
                <a:solidFill>
                  <a:srgbClr val="000000"/>
                </a:solidFill>
                <a:latin typeface="Canva Sans"/>
                <a:ea typeface="Canva Sans"/>
                <a:cs typeface="Canva Sans"/>
                <a:sym typeface="Canva Sans"/>
              </a:endParaRPr>
            </a:p>
          </p:txBody>
        </p:sp>
      </p:grpSp>
      <p:grpSp>
        <p:nvGrpSpPr>
          <p:cNvPr id="18" name="Group 18"/>
          <p:cNvGrpSpPr/>
          <p:nvPr/>
        </p:nvGrpSpPr>
        <p:grpSpPr>
          <a:xfrm>
            <a:off x="2517963" y="101098"/>
            <a:ext cx="15312752" cy="1855203"/>
            <a:chOff x="0" y="0"/>
            <a:chExt cx="20417002" cy="2473604"/>
          </a:xfrm>
        </p:grpSpPr>
        <p:grpSp>
          <p:nvGrpSpPr>
            <p:cNvPr id="19" name="Group 19"/>
            <p:cNvGrpSpPr/>
            <p:nvPr/>
          </p:nvGrpSpPr>
          <p:grpSpPr>
            <a:xfrm>
              <a:off x="0" y="0"/>
              <a:ext cx="19966800" cy="1649070"/>
              <a:chOff x="0" y="0"/>
              <a:chExt cx="19966800" cy="1649070"/>
            </a:xfrm>
          </p:grpSpPr>
          <p:sp>
            <p:nvSpPr>
              <p:cNvPr id="20" name="Freeform 20"/>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1" name="TextBox 21"/>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22" name="Group 22"/>
            <p:cNvGrpSpPr/>
            <p:nvPr/>
          </p:nvGrpSpPr>
          <p:grpSpPr>
            <a:xfrm>
              <a:off x="450202" y="824535"/>
              <a:ext cx="19966800" cy="1649070"/>
              <a:chOff x="0" y="0"/>
              <a:chExt cx="19966800" cy="1649070"/>
            </a:xfrm>
          </p:grpSpPr>
          <p:sp>
            <p:nvSpPr>
              <p:cNvPr id="23" name="Freeform 23"/>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4" name="TextBox 24"/>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2. Đánh giá hiệu năng của hệ thống</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13736600" cy="774192"/>
            <a:chOff x="0" y="0"/>
            <a:chExt cx="36630934" cy="2064512"/>
          </a:xfrm>
        </p:grpSpPr>
        <p:sp>
          <p:nvSpPr>
            <p:cNvPr id="8" name="Freeform 8"/>
            <p:cNvSpPr/>
            <p:nvPr/>
          </p:nvSpPr>
          <p:spPr>
            <a:xfrm>
              <a:off x="0" y="0"/>
              <a:ext cx="36630933" cy="2064512"/>
            </a:xfrm>
            <a:custGeom>
              <a:avLst/>
              <a:gdLst/>
              <a:ahLst/>
              <a:cxnLst/>
              <a:rect l="l" t="t" r="r" b="b"/>
              <a:pathLst>
                <a:path w="36630933" h="2064512">
                  <a:moveTo>
                    <a:pt x="0" y="0"/>
                  </a:moveTo>
                  <a:lnTo>
                    <a:pt x="36630933" y="0"/>
                  </a:lnTo>
                  <a:lnTo>
                    <a:pt x="36630933"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36630934"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a. Đánh giá hiệu quả diện tích </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2" name="Freeform 12"/>
          <p:cNvSpPr/>
          <p:nvPr/>
        </p:nvSpPr>
        <p:spPr>
          <a:xfrm>
            <a:off x="10857397" y="1463897"/>
            <a:ext cx="6914491" cy="8229600"/>
          </a:xfrm>
          <a:custGeom>
            <a:avLst/>
            <a:gdLst/>
            <a:ahLst/>
            <a:cxnLst/>
            <a:rect l="l" t="t" r="r" b="b"/>
            <a:pathLst>
              <a:path w="6914491" h="8229600">
                <a:moveTo>
                  <a:pt x="0" y="0"/>
                </a:moveTo>
                <a:lnTo>
                  <a:pt x="6914491" y="0"/>
                </a:lnTo>
                <a:lnTo>
                  <a:pt x="6914491" y="8229600"/>
                </a:lnTo>
                <a:lnTo>
                  <a:pt x="0" y="8229600"/>
                </a:lnTo>
                <a:lnTo>
                  <a:pt x="0" y="0"/>
                </a:lnTo>
                <a:close/>
              </a:path>
            </a:pathLst>
          </a:custGeom>
          <a:blipFill>
            <a:blip r:embed="rId4"/>
            <a:stretch>
              <a:fillRect/>
            </a:stretch>
          </a:blipFill>
        </p:spPr>
        <p:txBody>
          <a:bodyPr/>
          <a:lstStyle/>
          <a:p>
            <a:endParaRPr lang="en-US"/>
          </a:p>
        </p:txBody>
      </p:sp>
      <p:grpSp>
        <p:nvGrpSpPr>
          <p:cNvPr id="13" name="Group 13"/>
          <p:cNvGrpSpPr/>
          <p:nvPr/>
        </p:nvGrpSpPr>
        <p:grpSpPr>
          <a:xfrm>
            <a:off x="2517963" y="101098"/>
            <a:ext cx="15312752" cy="1855203"/>
            <a:chOff x="0" y="0"/>
            <a:chExt cx="20417002" cy="2473604"/>
          </a:xfrm>
        </p:grpSpPr>
        <p:grpSp>
          <p:nvGrpSpPr>
            <p:cNvPr id="14" name="Group 14"/>
            <p:cNvGrpSpPr/>
            <p:nvPr/>
          </p:nvGrpSpPr>
          <p:grpSpPr>
            <a:xfrm>
              <a:off x="0" y="0"/>
              <a:ext cx="19966800" cy="1649070"/>
              <a:chOff x="0" y="0"/>
              <a:chExt cx="19966800" cy="1649070"/>
            </a:xfrm>
          </p:grpSpPr>
          <p:sp>
            <p:nvSpPr>
              <p:cNvPr id="15" name="Freeform 1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6" name="TextBox 1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17" name="Group 17"/>
            <p:cNvGrpSpPr/>
            <p:nvPr/>
          </p:nvGrpSpPr>
          <p:grpSpPr>
            <a:xfrm>
              <a:off x="450202" y="824535"/>
              <a:ext cx="19966800" cy="1649070"/>
              <a:chOff x="0" y="0"/>
              <a:chExt cx="19966800" cy="1649070"/>
            </a:xfrm>
          </p:grpSpPr>
          <p:sp>
            <p:nvSpPr>
              <p:cNvPr id="18" name="Freeform 1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9" name="TextBox 1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3. Đánh giá hiệu quả của hệ thống</a:t>
                </a:r>
              </a:p>
            </p:txBody>
          </p:sp>
        </p:grpSp>
      </p:grpSp>
      <p:grpSp>
        <p:nvGrpSpPr>
          <p:cNvPr id="20" name="Group 20"/>
          <p:cNvGrpSpPr/>
          <p:nvPr/>
        </p:nvGrpSpPr>
        <p:grpSpPr>
          <a:xfrm>
            <a:off x="868278" y="4352692"/>
            <a:ext cx="9524655" cy="3843577"/>
            <a:chOff x="0" y="0"/>
            <a:chExt cx="2508551" cy="1012300"/>
          </a:xfrm>
        </p:grpSpPr>
        <p:sp>
          <p:nvSpPr>
            <p:cNvPr id="21" name="Freeform 21"/>
            <p:cNvSpPr/>
            <p:nvPr/>
          </p:nvSpPr>
          <p:spPr>
            <a:xfrm>
              <a:off x="0" y="0"/>
              <a:ext cx="2508551" cy="1012300"/>
            </a:xfrm>
            <a:custGeom>
              <a:avLst/>
              <a:gdLst/>
              <a:ahLst/>
              <a:cxnLst/>
              <a:rect l="l" t="t" r="r" b="b"/>
              <a:pathLst>
                <a:path w="2508551" h="1012300">
                  <a:moveTo>
                    <a:pt x="0" y="0"/>
                  </a:moveTo>
                  <a:lnTo>
                    <a:pt x="2508551" y="0"/>
                  </a:lnTo>
                  <a:lnTo>
                    <a:pt x="2508551" y="1012300"/>
                  </a:lnTo>
                  <a:lnTo>
                    <a:pt x="0" y="1012300"/>
                  </a:lnTo>
                  <a:close/>
                </a:path>
              </a:pathLst>
            </a:custGeom>
            <a:solidFill>
              <a:srgbClr val="CAD1D8"/>
            </a:solidFill>
          </p:spPr>
          <p:txBody>
            <a:bodyPr/>
            <a:lstStyle/>
            <a:p>
              <a:endParaRPr lang="en-US"/>
            </a:p>
          </p:txBody>
        </p:sp>
        <p:sp>
          <p:nvSpPr>
            <p:cNvPr id="22" name="TextBox 22"/>
            <p:cNvSpPr txBox="1"/>
            <p:nvPr/>
          </p:nvSpPr>
          <p:spPr>
            <a:xfrm>
              <a:off x="0" y="-47625"/>
              <a:ext cx="2508551" cy="1059925"/>
            </a:xfrm>
            <a:prstGeom prst="rect">
              <a:avLst/>
            </a:prstGeom>
          </p:spPr>
          <p:txBody>
            <a:bodyPr lIns="50800" tIns="50800" rIns="50800" bIns="50800" rtlCol="0" anchor="ctr"/>
            <a:lstStyle/>
            <a:p>
              <a:pPr algn="l">
                <a:lnSpc>
                  <a:spcPts val="4199"/>
                </a:lnSpc>
              </a:pPr>
              <a:r>
                <a:rPr lang="en-US" sz="2999" b="1">
                  <a:solidFill>
                    <a:srgbClr val="000000"/>
                  </a:solidFill>
                  <a:latin typeface="Canva Sans Bold"/>
                  <a:ea typeface="Canva Sans Bold"/>
                  <a:cs typeface="Canva Sans Bold"/>
                  <a:sym typeface="Canva Sans Bold"/>
                </a:rPr>
                <a:t>Tính diện tích trễ (ADP):</a:t>
              </a:r>
            </a:p>
            <a:p>
              <a:pPr algn="l">
                <a:lnSpc>
                  <a:spcPts val="4199"/>
                </a:lnSpc>
              </a:pPr>
              <a:r>
                <a:rPr lang="en-US" sz="2999">
                  <a:solidFill>
                    <a:srgbClr val="000000"/>
                  </a:solidFill>
                  <a:latin typeface="Canva Sans"/>
                  <a:ea typeface="Canva Sans"/>
                  <a:cs typeface="Canva Sans"/>
                  <a:sym typeface="Canva Sans"/>
                </a:rPr>
                <a:t>ADP = 1651.4 * 1181 = 1950303.4 (𝐿𝑈𝑇. 𝑚𝑠)</a:t>
              </a:r>
            </a:p>
            <a:p>
              <a:pPr algn="l">
                <a:lnSpc>
                  <a:spcPts val="4199"/>
                </a:lnSpc>
              </a:pPr>
              <a:endParaRPr lang="en-US" sz="2999">
                <a:solidFill>
                  <a:srgbClr val="000000"/>
                </a:solidFill>
                <a:latin typeface="Canva Sans"/>
                <a:ea typeface="Canva Sans"/>
                <a:cs typeface="Canva Sans"/>
                <a:sym typeface="Canva Sans"/>
              </a:endParaRPr>
            </a:p>
            <a:p>
              <a:pPr algn="l">
                <a:lnSpc>
                  <a:spcPts val="4199"/>
                </a:lnSpc>
              </a:pPr>
              <a:r>
                <a:rPr lang="en-US" sz="2999" b="1">
                  <a:solidFill>
                    <a:srgbClr val="000000"/>
                  </a:solidFill>
                  <a:latin typeface="Canva Sans Bold"/>
                  <a:ea typeface="Canva Sans Bold"/>
                  <a:cs typeface="Canva Sans Bold"/>
                  <a:sym typeface="Canva Sans Bold"/>
                </a:rPr>
                <a:t>Thông lượng trên mỗi đơn vị diện tích: </a:t>
              </a:r>
            </a:p>
            <a:p>
              <a:pPr algn="l">
                <a:lnSpc>
                  <a:spcPts val="4199"/>
                </a:lnSpc>
                <a:spcBef>
                  <a:spcPct val="0"/>
                </a:spcBef>
              </a:pPr>
              <a:r>
                <a:rPr lang="en-US" sz="2999">
                  <a:solidFill>
                    <a:srgbClr val="000000"/>
                  </a:solidFill>
                  <a:latin typeface="Canva Sans"/>
                  <a:ea typeface="Canva Sans"/>
                  <a:cs typeface="Canva Sans"/>
                  <a:sym typeface="Canva Sans"/>
                </a:rPr>
                <a:t>= 1421000/ 1181 = 1203.21 (𝑀𝑏𝑝𝑠/LUT)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grpSp>
        <p:nvGrpSpPr>
          <p:cNvPr id="3" name="Group 3"/>
          <p:cNvGrpSpPr/>
          <p:nvPr/>
        </p:nvGrpSpPr>
        <p:grpSpPr>
          <a:xfrm>
            <a:off x="1197292" y="5009197"/>
            <a:ext cx="283845" cy="374332"/>
            <a:chOff x="0" y="0"/>
            <a:chExt cx="378460" cy="499110"/>
          </a:xfrm>
        </p:grpSpPr>
        <p:sp>
          <p:nvSpPr>
            <p:cNvPr id="4" name="Freeform 4"/>
            <p:cNvSpPr/>
            <p:nvPr/>
          </p:nvSpPr>
          <p:spPr>
            <a:xfrm>
              <a:off x="48260" y="46990"/>
              <a:ext cx="288290" cy="406400"/>
            </a:xfrm>
            <a:custGeom>
              <a:avLst/>
              <a:gdLst/>
              <a:ahLst/>
              <a:cxnLst/>
              <a:rect l="l" t="t" r="r" b="b"/>
              <a:pathLst>
                <a:path w="288290" h="406400">
                  <a:moveTo>
                    <a:pt x="2540" y="304800"/>
                  </a:moveTo>
                  <a:cubicBezTo>
                    <a:pt x="86360" y="93980"/>
                    <a:pt x="114300" y="54610"/>
                    <a:pt x="138430" y="31750"/>
                  </a:cubicBezTo>
                  <a:cubicBezTo>
                    <a:pt x="154940" y="16510"/>
                    <a:pt x="170180" y="6350"/>
                    <a:pt x="187960" y="3810"/>
                  </a:cubicBezTo>
                  <a:cubicBezTo>
                    <a:pt x="204470" y="0"/>
                    <a:pt x="227330" y="5080"/>
                    <a:pt x="242570" y="13970"/>
                  </a:cubicBezTo>
                  <a:cubicBezTo>
                    <a:pt x="257810" y="22860"/>
                    <a:pt x="270510" y="36830"/>
                    <a:pt x="276860" y="58420"/>
                  </a:cubicBezTo>
                  <a:cubicBezTo>
                    <a:pt x="288290" y="104140"/>
                    <a:pt x="261620" y="240030"/>
                    <a:pt x="242570" y="283210"/>
                  </a:cubicBezTo>
                  <a:cubicBezTo>
                    <a:pt x="233680" y="303530"/>
                    <a:pt x="224790" y="314960"/>
                    <a:pt x="210820" y="323850"/>
                  </a:cubicBezTo>
                  <a:cubicBezTo>
                    <a:pt x="196850" y="332740"/>
                    <a:pt x="176530" y="337820"/>
                    <a:pt x="160020" y="336550"/>
                  </a:cubicBezTo>
                  <a:cubicBezTo>
                    <a:pt x="143510" y="335280"/>
                    <a:pt x="124460" y="326390"/>
                    <a:pt x="113030" y="316230"/>
                  </a:cubicBezTo>
                  <a:cubicBezTo>
                    <a:pt x="100330" y="304800"/>
                    <a:pt x="88900" y="288290"/>
                    <a:pt x="86360" y="270510"/>
                  </a:cubicBezTo>
                  <a:cubicBezTo>
                    <a:pt x="85090" y="250190"/>
                    <a:pt x="95250" y="214630"/>
                    <a:pt x="109220" y="198120"/>
                  </a:cubicBezTo>
                  <a:cubicBezTo>
                    <a:pt x="120650" y="185420"/>
                    <a:pt x="138430" y="176530"/>
                    <a:pt x="154940" y="175260"/>
                  </a:cubicBezTo>
                  <a:cubicBezTo>
                    <a:pt x="176530" y="173990"/>
                    <a:pt x="212090" y="184150"/>
                    <a:pt x="227330" y="200660"/>
                  </a:cubicBezTo>
                  <a:cubicBezTo>
                    <a:pt x="241300" y="217170"/>
                    <a:pt x="248920" y="254000"/>
                    <a:pt x="245110" y="274320"/>
                  </a:cubicBezTo>
                  <a:cubicBezTo>
                    <a:pt x="242570" y="292100"/>
                    <a:pt x="229870" y="308610"/>
                    <a:pt x="217170" y="318770"/>
                  </a:cubicBezTo>
                  <a:cubicBezTo>
                    <a:pt x="204470" y="328930"/>
                    <a:pt x="185420" y="336550"/>
                    <a:pt x="168910" y="336550"/>
                  </a:cubicBezTo>
                  <a:cubicBezTo>
                    <a:pt x="152400" y="336550"/>
                    <a:pt x="132080" y="331470"/>
                    <a:pt x="119380" y="321310"/>
                  </a:cubicBezTo>
                  <a:cubicBezTo>
                    <a:pt x="105410" y="312420"/>
                    <a:pt x="93980" y="299720"/>
                    <a:pt x="88900" y="279400"/>
                  </a:cubicBezTo>
                  <a:cubicBezTo>
                    <a:pt x="78740" y="243840"/>
                    <a:pt x="91440" y="156210"/>
                    <a:pt x="102870" y="111760"/>
                  </a:cubicBezTo>
                  <a:cubicBezTo>
                    <a:pt x="111760" y="78740"/>
                    <a:pt x="123190" y="50800"/>
                    <a:pt x="138430" y="31750"/>
                  </a:cubicBezTo>
                  <a:cubicBezTo>
                    <a:pt x="152400" y="17780"/>
                    <a:pt x="168910" y="5080"/>
                    <a:pt x="187960" y="3810"/>
                  </a:cubicBezTo>
                  <a:cubicBezTo>
                    <a:pt x="208280" y="1270"/>
                    <a:pt x="242570" y="10160"/>
                    <a:pt x="257810" y="26670"/>
                  </a:cubicBezTo>
                  <a:cubicBezTo>
                    <a:pt x="273050" y="41910"/>
                    <a:pt x="281940" y="68580"/>
                    <a:pt x="278130" y="96520"/>
                  </a:cubicBezTo>
                  <a:cubicBezTo>
                    <a:pt x="273050" y="143510"/>
                    <a:pt x="195580" y="226060"/>
                    <a:pt x="172720" y="276860"/>
                  </a:cubicBezTo>
                  <a:cubicBezTo>
                    <a:pt x="158750" y="309880"/>
                    <a:pt x="160020" y="344170"/>
                    <a:pt x="146050" y="365760"/>
                  </a:cubicBezTo>
                  <a:cubicBezTo>
                    <a:pt x="134620" y="382270"/>
                    <a:pt x="119380" y="394970"/>
                    <a:pt x="102870" y="400050"/>
                  </a:cubicBezTo>
                  <a:cubicBezTo>
                    <a:pt x="86360" y="406400"/>
                    <a:pt x="63500" y="405130"/>
                    <a:pt x="46990" y="398780"/>
                  </a:cubicBezTo>
                  <a:cubicBezTo>
                    <a:pt x="31750" y="391160"/>
                    <a:pt x="15240" y="375920"/>
                    <a:pt x="7620" y="360680"/>
                  </a:cubicBezTo>
                  <a:cubicBezTo>
                    <a:pt x="0" y="344170"/>
                    <a:pt x="2540" y="304800"/>
                    <a:pt x="2540" y="304800"/>
                  </a:cubicBezTo>
                </a:path>
              </a:pathLst>
            </a:custGeom>
            <a:solidFill>
              <a:srgbClr val="FFFFFF"/>
            </a:solidFill>
            <a:ln cap="sq">
              <a:noFill/>
              <a:prstDash val="solid"/>
              <a:miter/>
            </a:ln>
          </p:spPr>
          <p:txBody>
            <a:bodyPr/>
            <a:lstStyle/>
            <a:p>
              <a:endParaRPr lang="en-US"/>
            </a:p>
          </p:txBody>
        </p:sp>
      </p:grpSp>
      <p:grpSp>
        <p:nvGrpSpPr>
          <p:cNvPr id="5" name="Group 5"/>
          <p:cNvGrpSpPr/>
          <p:nvPr/>
        </p:nvGrpSpPr>
        <p:grpSpPr>
          <a:xfrm>
            <a:off x="1263015" y="4998720"/>
            <a:ext cx="245745" cy="385762"/>
            <a:chOff x="0" y="0"/>
            <a:chExt cx="327660" cy="514350"/>
          </a:xfrm>
        </p:grpSpPr>
        <p:sp>
          <p:nvSpPr>
            <p:cNvPr id="6" name="Freeform 6"/>
            <p:cNvSpPr/>
            <p:nvPr/>
          </p:nvSpPr>
          <p:spPr>
            <a:xfrm>
              <a:off x="50800" y="49530"/>
              <a:ext cx="234950" cy="416560"/>
            </a:xfrm>
            <a:custGeom>
              <a:avLst/>
              <a:gdLst/>
              <a:ahLst/>
              <a:cxnLst/>
              <a:rect l="l" t="t" r="r" b="b"/>
              <a:pathLst>
                <a:path w="234950" h="416560">
                  <a:moveTo>
                    <a:pt x="0" y="330200"/>
                  </a:moveTo>
                  <a:cubicBezTo>
                    <a:pt x="22860" y="176530"/>
                    <a:pt x="52070" y="83820"/>
                    <a:pt x="69850" y="49530"/>
                  </a:cubicBezTo>
                  <a:cubicBezTo>
                    <a:pt x="77470" y="34290"/>
                    <a:pt x="80010" y="27940"/>
                    <a:pt x="90170" y="19050"/>
                  </a:cubicBezTo>
                  <a:cubicBezTo>
                    <a:pt x="102870" y="10160"/>
                    <a:pt x="124460" y="1270"/>
                    <a:pt x="142240" y="1270"/>
                  </a:cubicBezTo>
                  <a:cubicBezTo>
                    <a:pt x="158750" y="1270"/>
                    <a:pt x="180340" y="11430"/>
                    <a:pt x="193040" y="21590"/>
                  </a:cubicBezTo>
                  <a:cubicBezTo>
                    <a:pt x="203200" y="29210"/>
                    <a:pt x="208280" y="35560"/>
                    <a:pt x="213360" y="52070"/>
                  </a:cubicBezTo>
                  <a:cubicBezTo>
                    <a:pt x="227330" y="95250"/>
                    <a:pt x="232410" y="256540"/>
                    <a:pt x="224790" y="308610"/>
                  </a:cubicBezTo>
                  <a:cubicBezTo>
                    <a:pt x="220980" y="332740"/>
                    <a:pt x="217170" y="347980"/>
                    <a:pt x="205740" y="360680"/>
                  </a:cubicBezTo>
                  <a:cubicBezTo>
                    <a:pt x="194310" y="373380"/>
                    <a:pt x="173990" y="384810"/>
                    <a:pt x="157480" y="386080"/>
                  </a:cubicBezTo>
                  <a:cubicBezTo>
                    <a:pt x="139700" y="388620"/>
                    <a:pt x="118110" y="383540"/>
                    <a:pt x="104140" y="374650"/>
                  </a:cubicBezTo>
                  <a:cubicBezTo>
                    <a:pt x="88900" y="364490"/>
                    <a:pt x="78740" y="350520"/>
                    <a:pt x="72390" y="328930"/>
                  </a:cubicBezTo>
                  <a:cubicBezTo>
                    <a:pt x="59690" y="292100"/>
                    <a:pt x="58420" y="203200"/>
                    <a:pt x="68580" y="160020"/>
                  </a:cubicBezTo>
                  <a:cubicBezTo>
                    <a:pt x="74930" y="132080"/>
                    <a:pt x="87630" y="107950"/>
                    <a:pt x="102870" y="95250"/>
                  </a:cubicBezTo>
                  <a:cubicBezTo>
                    <a:pt x="115570" y="85090"/>
                    <a:pt x="135890" y="81280"/>
                    <a:pt x="151130" y="81280"/>
                  </a:cubicBezTo>
                  <a:cubicBezTo>
                    <a:pt x="167640" y="82550"/>
                    <a:pt x="186690" y="90170"/>
                    <a:pt x="198120" y="100330"/>
                  </a:cubicBezTo>
                  <a:cubicBezTo>
                    <a:pt x="210820" y="110490"/>
                    <a:pt x="220980" y="128270"/>
                    <a:pt x="224790" y="143510"/>
                  </a:cubicBezTo>
                  <a:cubicBezTo>
                    <a:pt x="227330" y="158750"/>
                    <a:pt x="227330" y="179070"/>
                    <a:pt x="218440" y="194310"/>
                  </a:cubicBezTo>
                  <a:cubicBezTo>
                    <a:pt x="208280" y="212090"/>
                    <a:pt x="180340" y="233680"/>
                    <a:pt x="160020" y="238760"/>
                  </a:cubicBezTo>
                  <a:cubicBezTo>
                    <a:pt x="143510" y="242570"/>
                    <a:pt x="124460" y="237490"/>
                    <a:pt x="110490" y="229870"/>
                  </a:cubicBezTo>
                  <a:cubicBezTo>
                    <a:pt x="96520" y="222250"/>
                    <a:pt x="81280" y="209550"/>
                    <a:pt x="76200" y="194310"/>
                  </a:cubicBezTo>
                  <a:cubicBezTo>
                    <a:pt x="68580" y="173990"/>
                    <a:pt x="68580" y="138430"/>
                    <a:pt x="80010" y="119380"/>
                  </a:cubicBezTo>
                  <a:cubicBezTo>
                    <a:pt x="91440" y="101600"/>
                    <a:pt x="123190" y="85090"/>
                    <a:pt x="143510" y="81280"/>
                  </a:cubicBezTo>
                  <a:cubicBezTo>
                    <a:pt x="160020" y="80010"/>
                    <a:pt x="177800" y="86360"/>
                    <a:pt x="191770" y="95250"/>
                  </a:cubicBezTo>
                  <a:cubicBezTo>
                    <a:pt x="204470" y="104140"/>
                    <a:pt x="214630" y="115570"/>
                    <a:pt x="222250" y="135890"/>
                  </a:cubicBezTo>
                  <a:cubicBezTo>
                    <a:pt x="234950" y="173990"/>
                    <a:pt x="234950" y="287020"/>
                    <a:pt x="222250" y="327660"/>
                  </a:cubicBezTo>
                  <a:cubicBezTo>
                    <a:pt x="215900" y="349250"/>
                    <a:pt x="205740" y="363220"/>
                    <a:pt x="191770" y="373380"/>
                  </a:cubicBezTo>
                  <a:cubicBezTo>
                    <a:pt x="177800" y="383540"/>
                    <a:pt x="153670" y="387350"/>
                    <a:pt x="138430" y="387350"/>
                  </a:cubicBezTo>
                  <a:cubicBezTo>
                    <a:pt x="125730" y="386080"/>
                    <a:pt x="114300" y="382270"/>
                    <a:pt x="104140" y="374650"/>
                  </a:cubicBezTo>
                  <a:cubicBezTo>
                    <a:pt x="91440" y="364490"/>
                    <a:pt x="80010" y="351790"/>
                    <a:pt x="72390" y="328930"/>
                  </a:cubicBezTo>
                  <a:cubicBezTo>
                    <a:pt x="54610" y="276860"/>
                    <a:pt x="50800" y="99060"/>
                    <a:pt x="69850" y="49530"/>
                  </a:cubicBezTo>
                  <a:cubicBezTo>
                    <a:pt x="77470" y="27940"/>
                    <a:pt x="92710" y="17780"/>
                    <a:pt x="106680" y="8890"/>
                  </a:cubicBezTo>
                  <a:cubicBezTo>
                    <a:pt x="116840" y="2540"/>
                    <a:pt x="129540" y="0"/>
                    <a:pt x="142240" y="1270"/>
                  </a:cubicBezTo>
                  <a:cubicBezTo>
                    <a:pt x="157480" y="2540"/>
                    <a:pt x="180340" y="10160"/>
                    <a:pt x="193040" y="21590"/>
                  </a:cubicBezTo>
                  <a:cubicBezTo>
                    <a:pt x="205740" y="33020"/>
                    <a:pt x="215900" y="48260"/>
                    <a:pt x="217170" y="69850"/>
                  </a:cubicBezTo>
                  <a:cubicBezTo>
                    <a:pt x="219710" y="109220"/>
                    <a:pt x="172720" y="190500"/>
                    <a:pt x="161290" y="243840"/>
                  </a:cubicBezTo>
                  <a:cubicBezTo>
                    <a:pt x="152400" y="287020"/>
                    <a:pt x="161290" y="335280"/>
                    <a:pt x="148590" y="363220"/>
                  </a:cubicBezTo>
                  <a:cubicBezTo>
                    <a:pt x="140970" y="382270"/>
                    <a:pt x="128270" y="397510"/>
                    <a:pt x="113030" y="405130"/>
                  </a:cubicBezTo>
                  <a:cubicBezTo>
                    <a:pt x="99060" y="414020"/>
                    <a:pt x="76200" y="416560"/>
                    <a:pt x="59690" y="412750"/>
                  </a:cubicBezTo>
                  <a:cubicBezTo>
                    <a:pt x="43180" y="408940"/>
                    <a:pt x="24130" y="396240"/>
                    <a:pt x="13970" y="382270"/>
                  </a:cubicBezTo>
                  <a:cubicBezTo>
                    <a:pt x="3810" y="369570"/>
                    <a:pt x="0" y="330200"/>
                    <a:pt x="0" y="330200"/>
                  </a:cubicBezTo>
                </a:path>
              </a:pathLst>
            </a:custGeom>
            <a:solidFill>
              <a:srgbClr val="FFFFFF"/>
            </a:solidFill>
            <a:ln cap="sq">
              <a:noFill/>
              <a:prstDash val="solid"/>
              <a:miter/>
            </a:ln>
          </p:spPr>
          <p:txBody>
            <a:bodyPr/>
            <a:lstStyle/>
            <a:p>
              <a:endParaRPr lang="en-US"/>
            </a:p>
          </p:txBody>
        </p:sp>
      </p:grpSp>
      <p:grpSp>
        <p:nvGrpSpPr>
          <p:cNvPr id="7" name="Group 7"/>
          <p:cNvGrpSpPr/>
          <p:nvPr/>
        </p:nvGrpSpPr>
        <p:grpSpPr>
          <a:xfrm>
            <a:off x="868278" y="2932417"/>
            <a:ext cx="13736600" cy="774192"/>
            <a:chOff x="0" y="0"/>
            <a:chExt cx="36630934" cy="2064512"/>
          </a:xfrm>
        </p:grpSpPr>
        <p:sp>
          <p:nvSpPr>
            <p:cNvPr id="8" name="Freeform 8"/>
            <p:cNvSpPr/>
            <p:nvPr/>
          </p:nvSpPr>
          <p:spPr>
            <a:xfrm>
              <a:off x="0" y="0"/>
              <a:ext cx="36630933" cy="2064512"/>
            </a:xfrm>
            <a:custGeom>
              <a:avLst/>
              <a:gdLst/>
              <a:ahLst/>
              <a:cxnLst/>
              <a:rect l="l" t="t" r="r" b="b"/>
              <a:pathLst>
                <a:path w="36630933" h="2064512">
                  <a:moveTo>
                    <a:pt x="0" y="0"/>
                  </a:moveTo>
                  <a:lnTo>
                    <a:pt x="36630933" y="0"/>
                  </a:lnTo>
                  <a:lnTo>
                    <a:pt x="36630933" y="2064512"/>
                  </a:lnTo>
                  <a:lnTo>
                    <a:pt x="0" y="2064512"/>
                  </a:lnTo>
                  <a:close/>
                </a:path>
              </a:pathLst>
            </a:custGeom>
            <a:solidFill>
              <a:srgbClr val="000000">
                <a:alpha val="0"/>
              </a:srgbClr>
            </a:solidFill>
          </p:spPr>
          <p:txBody>
            <a:bodyPr/>
            <a:lstStyle/>
            <a:p>
              <a:endParaRPr lang="en-US"/>
            </a:p>
          </p:txBody>
        </p:sp>
        <p:sp>
          <p:nvSpPr>
            <p:cNvPr id="9" name="TextBox 9"/>
            <p:cNvSpPr txBox="1"/>
            <p:nvPr/>
          </p:nvSpPr>
          <p:spPr>
            <a:xfrm>
              <a:off x="0" y="-28575"/>
              <a:ext cx="36630934" cy="2093087"/>
            </a:xfrm>
            <a:prstGeom prst="rect">
              <a:avLst/>
            </a:prstGeom>
          </p:spPr>
          <p:txBody>
            <a:bodyPr lIns="0" tIns="0" rIns="0" bIns="0" rtlCol="0" anchor="t"/>
            <a:lstStyle/>
            <a:p>
              <a:pPr algn="l">
                <a:lnSpc>
                  <a:spcPts val="3780"/>
                </a:lnSpc>
              </a:pPr>
              <a:r>
                <a:rPr lang="en-US" sz="3500">
                  <a:solidFill>
                    <a:srgbClr val="000000"/>
                  </a:solidFill>
                  <a:latin typeface="Arial"/>
                  <a:ea typeface="Arial"/>
                  <a:cs typeface="Arial"/>
                  <a:sym typeface="Arial"/>
                </a:rPr>
                <a:t>b. Đánh giá hiệu quả năng lượng</a:t>
              </a:r>
            </a:p>
          </p:txBody>
        </p:sp>
      </p:grpSp>
      <p:grpSp>
        <p:nvGrpSpPr>
          <p:cNvPr id="10" name="Group 10"/>
          <p:cNvGrpSpPr/>
          <p:nvPr/>
        </p:nvGrpSpPr>
        <p:grpSpPr>
          <a:xfrm>
            <a:off x="11489055" y="2279333"/>
            <a:ext cx="128588" cy="124777"/>
            <a:chOff x="0" y="0"/>
            <a:chExt cx="171450" cy="166370"/>
          </a:xfrm>
        </p:grpSpPr>
        <p:sp>
          <p:nvSpPr>
            <p:cNvPr id="11" name="Freeform 11"/>
            <p:cNvSpPr/>
            <p:nvPr/>
          </p:nvSpPr>
          <p:spPr>
            <a:xfrm>
              <a:off x="44450" y="41910"/>
              <a:ext cx="76200" cy="78740"/>
            </a:xfrm>
            <a:custGeom>
              <a:avLst/>
              <a:gdLst/>
              <a:ahLst/>
              <a:cxnLst/>
              <a:rect l="l" t="t" r="r" b="b"/>
              <a:pathLst>
                <a:path w="76200" h="78740">
                  <a:moveTo>
                    <a:pt x="76200" y="26670"/>
                  </a:moveTo>
                  <a:cubicBezTo>
                    <a:pt x="43180" y="78740"/>
                    <a:pt x="13970" y="68580"/>
                    <a:pt x="6350" y="58420"/>
                  </a:cubicBezTo>
                  <a:cubicBezTo>
                    <a:pt x="0" y="46990"/>
                    <a:pt x="6350" y="16510"/>
                    <a:pt x="16510" y="8890"/>
                  </a:cubicBezTo>
                  <a:cubicBezTo>
                    <a:pt x="25400" y="0"/>
                    <a:pt x="66040" y="11430"/>
                    <a:pt x="66040" y="11430"/>
                  </a:cubicBezTo>
                </a:path>
              </a:pathLst>
            </a:custGeom>
            <a:solidFill>
              <a:srgbClr val="E7191F"/>
            </a:solidFill>
            <a:ln cap="sq">
              <a:noFill/>
              <a:prstDash val="solid"/>
              <a:miter/>
            </a:ln>
          </p:spPr>
          <p:txBody>
            <a:bodyPr/>
            <a:lstStyle/>
            <a:p>
              <a:endParaRPr lang="en-US"/>
            </a:p>
          </p:txBody>
        </p:sp>
      </p:grpSp>
      <p:sp>
        <p:nvSpPr>
          <p:cNvPr id="12" name="Freeform 12"/>
          <p:cNvSpPr/>
          <p:nvPr/>
        </p:nvSpPr>
        <p:spPr>
          <a:xfrm>
            <a:off x="11047059" y="1269682"/>
            <a:ext cx="6914491" cy="8229600"/>
          </a:xfrm>
          <a:custGeom>
            <a:avLst/>
            <a:gdLst/>
            <a:ahLst/>
            <a:cxnLst/>
            <a:rect l="l" t="t" r="r" b="b"/>
            <a:pathLst>
              <a:path w="6914491" h="8229600">
                <a:moveTo>
                  <a:pt x="0" y="0"/>
                </a:moveTo>
                <a:lnTo>
                  <a:pt x="6914491" y="0"/>
                </a:lnTo>
                <a:lnTo>
                  <a:pt x="6914491" y="8229600"/>
                </a:lnTo>
                <a:lnTo>
                  <a:pt x="0" y="8229600"/>
                </a:lnTo>
                <a:lnTo>
                  <a:pt x="0" y="0"/>
                </a:lnTo>
                <a:close/>
              </a:path>
            </a:pathLst>
          </a:custGeom>
          <a:blipFill>
            <a:blip r:embed="rId4"/>
            <a:stretch>
              <a:fillRect/>
            </a:stretch>
          </a:blipFill>
        </p:spPr>
        <p:txBody>
          <a:bodyPr/>
          <a:lstStyle/>
          <a:p>
            <a:endParaRPr lang="en-US"/>
          </a:p>
        </p:txBody>
      </p:sp>
      <p:grpSp>
        <p:nvGrpSpPr>
          <p:cNvPr id="13" name="Group 13"/>
          <p:cNvGrpSpPr/>
          <p:nvPr/>
        </p:nvGrpSpPr>
        <p:grpSpPr>
          <a:xfrm>
            <a:off x="2517963" y="101098"/>
            <a:ext cx="15312752" cy="1855203"/>
            <a:chOff x="0" y="0"/>
            <a:chExt cx="20417002" cy="2473604"/>
          </a:xfrm>
        </p:grpSpPr>
        <p:grpSp>
          <p:nvGrpSpPr>
            <p:cNvPr id="14" name="Group 14"/>
            <p:cNvGrpSpPr/>
            <p:nvPr/>
          </p:nvGrpSpPr>
          <p:grpSpPr>
            <a:xfrm>
              <a:off x="0" y="0"/>
              <a:ext cx="19966800" cy="1649070"/>
              <a:chOff x="0" y="0"/>
              <a:chExt cx="19966800" cy="1649070"/>
            </a:xfrm>
          </p:grpSpPr>
          <p:sp>
            <p:nvSpPr>
              <p:cNvPr id="15" name="Freeform 1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6" name="TextBox 1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III. So sánh &amp; đánh giá hệ thống</a:t>
                </a:r>
              </a:p>
            </p:txBody>
          </p:sp>
        </p:grpSp>
        <p:grpSp>
          <p:nvGrpSpPr>
            <p:cNvPr id="17" name="Group 17"/>
            <p:cNvGrpSpPr/>
            <p:nvPr/>
          </p:nvGrpSpPr>
          <p:grpSpPr>
            <a:xfrm>
              <a:off x="450202" y="824535"/>
              <a:ext cx="19966800" cy="1649070"/>
              <a:chOff x="0" y="0"/>
              <a:chExt cx="19966800" cy="1649070"/>
            </a:xfrm>
          </p:grpSpPr>
          <p:sp>
            <p:nvSpPr>
              <p:cNvPr id="18" name="Freeform 1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9" name="TextBox 1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  3. Đánh giá hiệu quả của hệ thống</a:t>
                </a:r>
              </a:p>
            </p:txBody>
          </p:sp>
        </p:grpSp>
      </p:grpSp>
      <p:grpSp>
        <p:nvGrpSpPr>
          <p:cNvPr id="20" name="Group 20"/>
          <p:cNvGrpSpPr/>
          <p:nvPr/>
        </p:nvGrpSpPr>
        <p:grpSpPr>
          <a:xfrm>
            <a:off x="627705" y="4090582"/>
            <a:ext cx="9324146" cy="3865856"/>
            <a:chOff x="0" y="0"/>
            <a:chExt cx="2455742" cy="1018168"/>
          </a:xfrm>
        </p:grpSpPr>
        <p:sp>
          <p:nvSpPr>
            <p:cNvPr id="21" name="Freeform 21"/>
            <p:cNvSpPr/>
            <p:nvPr/>
          </p:nvSpPr>
          <p:spPr>
            <a:xfrm>
              <a:off x="0" y="0"/>
              <a:ext cx="2455742" cy="1018168"/>
            </a:xfrm>
            <a:custGeom>
              <a:avLst/>
              <a:gdLst/>
              <a:ahLst/>
              <a:cxnLst/>
              <a:rect l="l" t="t" r="r" b="b"/>
              <a:pathLst>
                <a:path w="2455742" h="1018168">
                  <a:moveTo>
                    <a:pt x="0" y="0"/>
                  </a:moveTo>
                  <a:lnTo>
                    <a:pt x="2455742" y="0"/>
                  </a:lnTo>
                  <a:lnTo>
                    <a:pt x="2455742" y="1018168"/>
                  </a:lnTo>
                  <a:lnTo>
                    <a:pt x="0" y="1018168"/>
                  </a:lnTo>
                  <a:close/>
                </a:path>
              </a:pathLst>
            </a:custGeom>
            <a:solidFill>
              <a:srgbClr val="CAD1D8"/>
            </a:solidFill>
          </p:spPr>
          <p:txBody>
            <a:bodyPr/>
            <a:lstStyle/>
            <a:p>
              <a:endParaRPr lang="en-US"/>
            </a:p>
          </p:txBody>
        </p:sp>
        <p:sp>
          <p:nvSpPr>
            <p:cNvPr id="22" name="TextBox 22"/>
            <p:cNvSpPr txBox="1"/>
            <p:nvPr/>
          </p:nvSpPr>
          <p:spPr>
            <a:xfrm>
              <a:off x="0" y="-57150"/>
              <a:ext cx="2455742" cy="1075318"/>
            </a:xfrm>
            <a:prstGeom prst="rect">
              <a:avLst/>
            </a:prstGeom>
          </p:spPr>
          <p:txBody>
            <a:bodyPr lIns="50800" tIns="50800" rIns="50800" bIns="50800" rtlCol="0" anchor="ctr"/>
            <a:lstStyle/>
            <a:p>
              <a:pPr algn="l">
                <a:lnSpc>
                  <a:spcPts val="4200"/>
                </a:lnSpc>
              </a:pPr>
              <a:r>
                <a:rPr lang="en-US" sz="3000" b="1">
                  <a:solidFill>
                    <a:srgbClr val="000000"/>
                  </a:solidFill>
                  <a:latin typeface="Canva Sans Bold"/>
                  <a:ea typeface="Canva Sans Bold"/>
                  <a:cs typeface="Canva Sans Bold"/>
                  <a:sym typeface="Canva Sans Bold"/>
                </a:rPr>
                <a:t>Tích năng lượng độ trễ (PDP):</a:t>
              </a:r>
            </a:p>
            <a:p>
              <a:pPr algn="l">
                <a:lnSpc>
                  <a:spcPts val="4200"/>
                </a:lnSpc>
              </a:pPr>
              <a:r>
                <a:rPr lang="en-US" sz="3000">
                  <a:solidFill>
                    <a:srgbClr val="000000"/>
                  </a:solidFill>
                  <a:latin typeface="Canva Sans"/>
                  <a:ea typeface="Canva Sans"/>
                  <a:cs typeface="Canva Sans"/>
                  <a:sym typeface="Canva Sans"/>
                </a:rPr>
                <a:t>𝑃𝐷𝑃 = 331.66 *10^-3 * 1651.4 = 547.7 (𝐽𝑜𝑢𝑙𝑒)</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Thông lượng trên mỗi đơn vị diện tích:</a:t>
              </a:r>
            </a:p>
            <a:p>
              <a:pPr algn="l">
                <a:lnSpc>
                  <a:spcPts val="4200"/>
                </a:lnSpc>
                <a:spcBef>
                  <a:spcPct val="0"/>
                </a:spcBef>
              </a:pPr>
              <a:r>
                <a:rPr lang="en-US" sz="3000">
                  <a:solidFill>
                    <a:srgbClr val="000000"/>
                  </a:solidFill>
                  <a:latin typeface="Canva Sans"/>
                  <a:ea typeface="Canva Sans"/>
                  <a:cs typeface="Canva Sans"/>
                  <a:sym typeface="Canva Sans"/>
                </a:rPr>
                <a:t>= 1421000/ 331.66 *10^-3 = 4.28 (𝑀𝐺𝑏𝑝𝑠/W)</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sp>
        <p:nvSpPr>
          <p:cNvPr id="4" name="Freeform 4"/>
          <p:cNvSpPr/>
          <p:nvPr/>
        </p:nvSpPr>
        <p:spPr>
          <a:xfrm rot="-10800000">
            <a:off x="171450" y="8305510"/>
            <a:ext cx="17945100" cy="1905581"/>
          </a:xfrm>
          <a:custGeom>
            <a:avLst/>
            <a:gdLst/>
            <a:ahLst/>
            <a:cxnLst/>
            <a:rect l="l" t="t" r="r" b="b"/>
            <a:pathLst>
              <a:path w="17945100" h="1905581">
                <a:moveTo>
                  <a:pt x="0" y="0"/>
                </a:moveTo>
                <a:lnTo>
                  <a:pt x="17945100" y="0"/>
                </a:lnTo>
                <a:lnTo>
                  <a:pt x="17945100" y="1905580"/>
                </a:lnTo>
                <a:lnTo>
                  <a:pt x="0" y="1905580"/>
                </a:lnTo>
                <a:lnTo>
                  <a:pt x="0" y="0"/>
                </a:lnTo>
                <a:close/>
              </a:path>
            </a:pathLst>
          </a:custGeom>
          <a:blipFill>
            <a:blip r:embed="rId5"/>
            <a:stretch>
              <a:fillRect b="-80293"/>
            </a:stretch>
          </a:blipFill>
        </p:spPr>
        <p:txBody>
          <a:bodyPr/>
          <a:lstStyle/>
          <a:p>
            <a:endParaRPr lang="en-US"/>
          </a:p>
        </p:txBody>
      </p:sp>
      <p:grpSp>
        <p:nvGrpSpPr>
          <p:cNvPr id="5" name="Group 5"/>
          <p:cNvGrpSpPr/>
          <p:nvPr/>
        </p:nvGrpSpPr>
        <p:grpSpPr>
          <a:xfrm>
            <a:off x="3528417" y="140833"/>
            <a:ext cx="14975100" cy="1236802"/>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grpSp>
        <p:nvGrpSpPr>
          <p:cNvPr id="8" name="Group 8"/>
          <p:cNvGrpSpPr/>
          <p:nvPr/>
        </p:nvGrpSpPr>
        <p:grpSpPr>
          <a:xfrm>
            <a:off x="1465135" y="2017849"/>
            <a:ext cx="14639734" cy="6287661"/>
            <a:chOff x="0" y="0"/>
            <a:chExt cx="39039290" cy="16767096"/>
          </a:xfrm>
        </p:grpSpPr>
        <p:sp>
          <p:nvSpPr>
            <p:cNvPr id="9" name="Freeform 9"/>
            <p:cNvSpPr/>
            <p:nvPr/>
          </p:nvSpPr>
          <p:spPr>
            <a:xfrm>
              <a:off x="0" y="0"/>
              <a:ext cx="39039288" cy="16767096"/>
            </a:xfrm>
            <a:custGeom>
              <a:avLst/>
              <a:gdLst/>
              <a:ahLst/>
              <a:cxnLst/>
              <a:rect l="l" t="t" r="r" b="b"/>
              <a:pathLst>
                <a:path w="39039288" h="16767096">
                  <a:moveTo>
                    <a:pt x="0" y="0"/>
                  </a:moveTo>
                  <a:lnTo>
                    <a:pt x="39039288" y="0"/>
                  </a:lnTo>
                  <a:lnTo>
                    <a:pt x="39039288" y="16767096"/>
                  </a:lnTo>
                  <a:lnTo>
                    <a:pt x="0" y="16767096"/>
                  </a:lnTo>
                  <a:close/>
                </a:path>
              </a:pathLst>
            </a:custGeom>
            <a:solidFill>
              <a:srgbClr val="000000">
                <a:alpha val="0"/>
              </a:srgbClr>
            </a:solidFill>
          </p:spPr>
          <p:txBody>
            <a:bodyPr/>
            <a:lstStyle/>
            <a:p>
              <a:endParaRPr lang="en-US"/>
            </a:p>
          </p:txBody>
        </p:sp>
        <p:sp>
          <p:nvSpPr>
            <p:cNvPr id="10" name="TextBox 10"/>
            <p:cNvSpPr txBox="1"/>
            <p:nvPr/>
          </p:nvSpPr>
          <p:spPr>
            <a:xfrm>
              <a:off x="0" y="-28575"/>
              <a:ext cx="39039290" cy="16795671"/>
            </a:xfrm>
            <a:prstGeom prst="rect">
              <a:avLst/>
            </a:prstGeom>
          </p:spPr>
          <p:txBody>
            <a:bodyPr lIns="0" tIns="0" rIns="0" bIns="0" rtlCol="0" anchor="t"/>
            <a:lstStyle/>
            <a:p>
              <a:pPr marL="647700" lvl="1" indent="-323850" algn="l">
                <a:lnSpc>
                  <a:spcPts val="3240"/>
                </a:lnSpc>
                <a:buFont typeface="Arial"/>
                <a:buChar char="•"/>
              </a:pPr>
              <a:r>
                <a:rPr lang="en-US" sz="3000">
                  <a:solidFill>
                    <a:srgbClr val="000000"/>
                  </a:solidFill>
                  <a:latin typeface="Arial"/>
                  <a:ea typeface="Arial"/>
                  <a:cs typeface="Arial"/>
                  <a:sym typeface="Arial"/>
                </a:rPr>
                <a:t>SHA-256 (Secure Hash Algorithm 256-bit) là một hàm băm mật mã được thiết kế bởi Cơ quan An ninh Quốc gia Hoa Kỳ (NSA) và công bố bởi Viện Tiêu chuẩn và Công nghệ Quốc gia Hoa Kỳ (NIST) vào năm 2001. Đây là một phần của gia đình SHA-2, phát triển để thay thế SHA-1 khi phát hiện những điểm yếu trong thuật toán cũ.</a:t>
              </a:r>
            </a:p>
            <a:p>
              <a:pPr marL="647700" lvl="1" indent="-323850" algn="l">
                <a:lnSpc>
                  <a:spcPts val="3240"/>
                </a:lnSpc>
                <a:buFont typeface="Arial"/>
                <a:buChar char="•"/>
              </a:pPr>
              <a:r>
                <a:rPr lang="en-US" sz="3000">
                  <a:solidFill>
                    <a:srgbClr val="000000"/>
                  </a:solidFill>
                  <a:latin typeface="Arial"/>
                  <a:ea typeface="Arial"/>
                  <a:cs typeface="Arial"/>
                  <a:sym typeface="Arial"/>
                </a:rPr>
                <a:t>Các tính chất cơ bản:</a:t>
              </a:r>
            </a:p>
            <a:p>
              <a:pPr marL="1295400" lvl="2" indent="-431800" algn="l">
                <a:lnSpc>
                  <a:spcPts val="3240"/>
                </a:lnSpc>
                <a:buFont typeface="Arial"/>
                <a:buChar char="⚬"/>
              </a:pPr>
              <a:r>
                <a:rPr lang="en-US" sz="3000">
                  <a:solidFill>
                    <a:srgbClr val="000000"/>
                  </a:solidFill>
                  <a:latin typeface="Arial"/>
                  <a:ea typeface="Arial"/>
                  <a:cs typeface="Arial"/>
                  <a:sym typeface="Arial"/>
                </a:rPr>
                <a:t>Một chiều: Không thể từ giá trị băm suy ngược ra dữ liệu gốc</a:t>
              </a:r>
            </a:p>
            <a:p>
              <a:pPr marL="1295400" lvl="2" indent="-431800" algn="l">
                <a:lnSpc>
                  <a:spcPts val="3240"/>
                </a:lnSpc>
                <a:buFont typeface="Arial"/>
                <a:buChar char="⚬"/>
              </a:pPr>
              <a:r>
                <a:rPr lang="en-US" sz="3000">
                  <a:solidFill>
                    <a:srgbClr val="000000"/>
                  </a:solidFill>
                  <a:latin typeface="Arial"/>
                  <a:ea typeface="Arial"/>
                  <a:cs typeface="Arial"/>
                  <a:sym typeface="Arial"/>
                </a:rPr>
                <a:t>Độ nhạy cao: Thay đổi nhỏ trong dữ liệu đầu vào sẽ tạo ra giá trị băm hoàn toàn khác</a:t>
              </a:r>
            </a:p>
            <a:p>
              <a:pPr marL="1295400" lvl="2" indent="-431800" algn="l">
                <a:lnSpc>
                  <a:spcPts val="3240"/>
                </a:lnSpc>
                <a:buFont typeface="Arial"/>
                <a:buChar char="⚬"/>
              </a:pPr>
              <a:r>
                <a:rPr lang="en-US" sz="3000">
                  <a:solidFill>
                    <a:srgbClr val="000000"/>
                  </a:solidFill>
                  <a:latin typeface="Arial"/>
                  <a:ea typeface="Arial"/>
                  <a:cs typeface="Arial"/>
                  <a:sym typeface="Arial"/>
                </a:rPr>
                <a:t>Kháng va chạm: Rất khó tìm được hai dữ liệu khác nhau tạo ra cùng giá trị băm</a:t>
              </a:r>
            </a:p>
            <a:p>
              <a:pPr marL="647700" lvl="1" indent="-323850" algn="l">
                <a:lnSpc>
                  <a:spcPts val="3240"/>
                </a:lnSpc>
                <a:buFont typeface="Arial"/>
                <a:buChar char="•"/>
              </a:pPr>
              <a:r>
                <a:rPr lang="en-US" sz="3000">
                  <a:solidFill>
                    <a:srgbClr val="000000"/>
                  </a:solidFill>
                  <a:latin typeface="Arial"/>
                  <a:ea typeface="Arial"/>
                  <a:cs typeface="Arial"/>
                  <a:sym typeface="Arial"/>
                </a:rPr>
                <a:t>Nguyên lý hoạt động cơ bản: SHA-256 hoạt động bằng cách chia dữ liệu đầu vào thành các khối 512-bit và xử lý từng khối qua một loạt các vòng biến đổi. Thuật toán duy trì một trạng thái 256-bit được cập nhật liên tục và cuối cùng trở thành giá trị băm</a:t>
              </a:r>
            </a:p>
          </p:txBody>
        </p:sp>
      </p:grpSp>
      <p:grpSp>
        <p:nvGrpSpPr>
          <p:cNvPr id="11" name="Group 11"/>
          <p:cNvGrpSpPr/>
          <p:nvPr/>
        </p:nvGrpSpPr>
        <p:grpSpPr>
          <a:xfrm>
            <a:off x="3312900" y="765587"/>
            <a:ext cx="14975100" cy="1236802"/>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marL="863599" lvl="1" indent="-431800" algn="l">
                <a:lnSpc>
                  <a:spcPts val="4319"/>
                </a:lnSpc>
                <a:buAutoNum type="arabicPeriod"/>
              </a:pPr>
              <a:r>
                <a:rPr lang="en-US" sz="3999">
                  <a:solidFill>
                    <a:srgbClr val="000000"/>
                  </a:solidFill>
                  <a:latin typeface="Play"/>
                  <a:ea typeface="Play"/>
                  <a:cs typeface="Play"/>
                  <a:sym typeface="Play"/>
                </a:rPr>
                <a:t>Tổng quan: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sp>
        <p:nvSpPr>
          <p:cNvPr id="4" name="Freeform 4"/>
          <p:cNvSpPr/>
          <p:nvPr/>
        </p:nvSpPr>
        <p:spPr>
          <a:xfrm rot="-10800000">
            <a:off x="171450" y="8305510"/>
            <a:ext cx="17945100" cy="1905581"/>
          </a:xfrm>
          <a:custGeom>
            <a:avLst/>
            <a:gdLst/>
            <a:ahLst/>
            <a:cxnLst/>
            <a:rect l="l" t="t" r="r" b="b"/>
            <a:pathLst>
              <a:path w="17945100" h="1905581">
                <a:moveTo>
                  <a:pt x="0" y="0"/>
                </a:moveTo>
                <a:lnTo>
                  <a:pt x="17945100" y="0"/>
                </a:lnTo>
                <a:lnTo>
                  <a:pt x="17945100" y="1905580"/>
                </a:lnTo>
                <a:lnTo>
                  <a:pt x="0" y="1905580"/>
                </a:lnTo>
                <a:lnTo>
                  <a:pt x="0" y="0"/>
                </a:lnTo>
                <a:close/>
              </a:path>
            </a:pathLst>
          </a:custGeom>
          <a:blipFill>
            <a:blip r:embed="rId5"/>
            <a:stretch>
              <a:fillRect b="-80293"/>
            </a:stretch>
          </a:blipFill>
        </p:spPr>
        <p:txBody>
          <a:bodyPr/>
          <a:lstStyle/>
          <a:p>
            <a:endParaRPr lang="en-US"/>
          </a:p>
        </p:txBody>
      </p:sp>
      <p:grpSp>
        <p:nvGrpSpPr>
          <p:cNvPr id="5" name="Group 5"/>
          <p:cNvGrpSpPr/>
          <p:nvPr/>
        </p:nvGrpSpPr>
        <p:grpSpPr>
          <a:xfrm>
            <a:off x="2036943" y="815077"/>
            <a:ext cx="14478007" cy="1843318"/>
            <a:chOff x="0" y="0"/>
            <a:chExt cx="19304009" cy="2457758"/>
          </a:xfrm>
        </p:grpSpPr>
        <p:sp>
          <p:nvSpPr>
            <p:cNvPr id="6" name="Freeform 6"/>
            <p:cNvSpPr/>
            <p:nvPr/>
          </p:nvSpPr>
          <p:spPr>
            <a:xfrm>
              <a:off x="0" y="0"/>
              <a:ext cx="19304009" cy="2457758"/>
            </a:xfrm>
            <a:custGeom>
              <a:avLst/>
              <a:gdLst/>
              <a:ahLst/>
              <a:cxnLst/>
              <a:rect l="l" t="t" r="r" b="b"/>
              <a:pathLst>
                <a:path w="19304009" h="2457758">
                  <a:moveTo>
                    <a:pt x="0" y="0"/>
                  </a:moveTo>
                  <a:lnTo>
                    <a:pt x="19304009" y="0"/>
                  </a:lnTo>
                  <a:lnTo>
                    <a:pt x="19304009" y="2457758"/>
                  </a:lnTo>
                  <a:lnTo>
                    <a:pt x="0" y="2457758"/>
                  </a:lnTo>
                  <a:close/>
                </a:path>
              </a:pathLst>
            </a:custGeom>
            <a:solidFill>
              <a:srgbClr val="000000">
                <a:alpha val="0"/>
              </a:srgbClr>
            </a:solidFill>
          </p:spPr>
          <p:txBody>
            <a:bodyPr/>
            <a:lstStyle/>
            <a:p>
              <a:endParaRPr lang="en-US"/>
            </a:p>
          </p:txBody>
        </p:sp>
        <p:sp>
          <p:nvSpPr>
            <p:cNvPr id="7" name="TextBox 7"/>
            <p:cNvSpPr txBox="1"/>
            <p:nvPr/>
          </p:nvSpPr>
          <p:spPr>
            <a:xfrm>
              <a:off x="0" y="85725"/>
              <a:ext cx="19304009" cy="2372033"/>
            </a:xfrm>
            <a:prstGeom prst="rect">
              <a:avLst/>
            </a:prstGeom>
          </p:spPr>
          <p:txBody>
            <a:bodyPr lIns="0" tIns="0" rIns="0" bIns="0" rtlCol="0" anchor="b"/>
            <a:lstStyle/>
            <a:p>
              <a:pPr algn="ctr">
                <a:lnSpc>
                  <a:spcPts val="9720"/>
                </a:lnSpc>
              </a:pPr>
              <a:r>
                <a:rPr lang="en-US" sz="9000">
                  <a:solidFill>
                    <a:srgbClr val="000000"/>
                  </a:solidFill>
                  <a:latin typeface="Play"/>
                  <a:ea typeface="Play"/>
                  <a:cs typeface="Play"/>
                  <a:sym typeface="Play"/>
                </a:rPr>
                <a:t>BẢNG PHÂN CÔNG</a:t>
              </a:r>
            </a:p>
          </p:txBody>
        </p:sp>
      </p:grpSp>
      <p:grpSp>
        <p:nvGrpSpPr>
          <p:cNvPr id="8" name="Group 8"/>
          <p:cNvGrpSpPr/>
          <p:nvPr/>
        </p:nvGrpSpPr>
        <p:grpSpPr>
          <a:xfrm>
            <a:off x="4545452" y="2915640"/>
            <a:ext cx="7225403" cy="7566294"/>
            <a:chOff x="0" y="0"/>
            <a:chExt cx="9633871" cy="10088392"/>
          </a:xfrm>
        </p:grpSpPr>
        <p:sp>
          <p:nvSpPr>
            <p:cNvPr id="9" name="Freeform 9"/>
            <p:cNvSpPr/>
            <p:nvPr/>
          </p:nvSpPr>
          <p:spPr>
            <a:xfrm>
              <a:off x="0" y="0"/>
              <a:ext cx="9633871" cy="10088392"/>
            </a:xfrm>
            <a:custGeom>
              <a:avLst/>
              <a:gdLst/>
              <a:ahLst/>
              <a:cxnLst/>
              <a:rect l="l" t="t" r="r" b="b"/>
              <a:pathLst>
                <a:path w="9633871" h="10088392">
                  <a:moveTo>
                    <a:pt x="0" y="0"/>
                  </a:moveTo>
                  <a:lnTo>
                    <a:pt x="9633871" y="0"/>
                  </a:lnTo>
                  <a:lnTo>
                    <a:pt x="9633871" y="10088392"/>
                  </a:lnTo>
                  <a:lnTo>
                    <a:pt x="0" y="10088392"/>
                  </a:lnTo>
                  <a:close/>
                </a:path>
              </a:pathLst>
            </a:custGeom>
            <a:solidFill>
              <a:srgbClr val="000000">
                <a:alpha val="0"/>
              </a:srgbClr>
            </a:solidFill>
          </p:spPr>
          <p:txBody>
            <a:bodyPr/>
            <a:lstStyle/>
            <a:p>
              <a:endParaRPr lang="en-US"/>
            </a:p>
          </p:txBody>
        </p:sp>
        <p:sp>
          <p:nvSpPr>
            <p:cNvPr id="10" name="TextBox 10"/>
            <p:cNvSpPr txBox="1"/>
            <p:nvPr/>
          </p:nvSpPr>
          <p:spPr>
            <a:xfrm>
              <a:off x="0" y="28575"/>
              <a:ext cx="9633871" cy="10059817"/>
            </a:xfrm>
            <a:prstGeom prst="rect">
              <a:avLst/>
            </a:prstGeom>
          </p:spPr>
          <p:txBody>
            <a:bodyPr lIns="0" tIns="0" rIns="0" bIns="0" rtlCol="0" anchor="b"/>
            <a:lstStyle/>
            <a:p>
              <a:pPr marL="626115" lvl="1" indent="-313058" algn="l">
                <a:lnSpc>
                  <a:spcPts val="3132"/>
                </a:lnSpc>
                <a:buAutoNum type="arabicPeriod"/>
              </a:pPr>
              <a:r>
                <a:rPr lang="en-US" sz="2900" b="1">
                  <a:solidFill>
                    <a:srgbClr val="000000"/>
                  </a:solidFill>
                  <a:latin typeface="Play Bold"/>
                  <a:ea typeface="Play Bold"/>
                  <a:cs typeface="Play Bold"/>
                  <a:sym typeface="Play Bold"/>
                </a:rPr>
                <a:t>NGUYỄN THÀNH CÔNG</a:t>
              </a:r>
            </a:p>
            <a:p>
              <a:pPr marL="1252231" lvl="2" indent="-417410" algn="l">
                <a:lnSpc>
                  <a:spcPts val="3132"/>
                </a:lnSpc>
                <a:buFont typeface="Arial"/>
                <a:buChar char="⚬"/>
              </a:pPr>
              <a:r>
                <a:rPr lang="en-US" sz="2900" u="sng">
                  <a:solidFill>
                    <a:srgbClr val="000000"/>
                  </a:solidFill>
                  <a:latin typeface="Play"/>
                  <a:ea typeface="Play"/>
                  <a:cs typeface="Play"/>
                  <a:sym typeface="Play"/>
                </a:rPr>
                <a:t>Nhiệm vụ:</a:t>
              </a:r>
            </a:p>
            <a:p>
              <a:pPr marL="1878346" lvl="3" indent="-469587" algn="l">
                <a:lnSpc>
                  <a:spcPts val="3132"/>
                </a:lnSpc>
                <a:buFont typeface="Arial"/>
                <a:buChar char="￭"/>
              </a:pPr>
              <a:r>
                <a:rPr lang="en-US" sz="2900">
                  <a:solidFill>
                    <a:srgbClr val="000000"/>
                  </a:solidFill>
                  <a:latin typeface="Play"/>
                  <a:ea typeface="Play"/>
                  <a:cs typeface="Play"/>
                  <a:sym typeface="Play"/>
                </a:rPr>
                <a:t>Design SHA256 core </a:t>
              </a:r>
            </a:p>
            <a:p>
              <a:pPr marL="1878346" lvl="3" indent="-469587" algn="l">
                <a:lnSpc>
                  <a:spcPts val="3132"/>
                </a:lnSpc>
                <a:buFont typeface="Arial"/>
                <a:buChar char="￭"/>
              </a:pPr>
              <a:r>
                <a:rPr lang="en-US" sz="2900">
                  <a:solidFill>
                    <a:srgbClr val="000000"/>
                  </a:solidFill>
                  <a:latin typeface="Play"/>
                  <a:ea typeface="Play"/>
                  <a:cs typeface="Play"/>
                  <a:sym typeface="Play"/>
                </a:rPr>
                <a:t>Bọc IP (axi4 lite)</a:t>
              </a:r>
            </a:p>
            <a:p>
              <a:pPr marL="1252231" lvl="2" indent="-417410" algn="l">
                <a:lnSpc>
                  <a:spcPts val="3132"/>
                </a:lnSpc>
                <a:buFont typeface="Arial"/>
                <a:buChar char="⚬"/>
              </a:pPr>
              <a:r>
                <a:rPr lang="en-US" sz="2900" u="sng">
                  <a:solidFill>
                    <a:srgbClr val="000000"/>
                  </a:solidFill>
                  <a:latin typeface="Play"/>
                  <a:ea typeface="Play"/>
                  <a:cs typeface="Play"/>
                  <a:sym typeface="Play"/>
                </a:rPr>
                <a:t>Tiến độ:</a:t>
              </a:r>
              <a:r>
                <a:rPr lang="en-US" sz="2900">
                  <a:solidFill>
                    <a:srgbClr val="000000"/>
                  </a:solidFill>
                  <a:latin typeface="Play"/>
                  <a:ea typeface="Play"/>
                  <a:cs typeface="Play"/>
                  <a:sym typeface="Play"/>
                </a:rPr>
                <a:t> hoàn thành 9/10</a:t>
              </a:r>
            </a:p>
            <a:p>
              <a:pPr marL="1252231" lvl="2" indent="-417410" algn="l">
                <a:lnSpc>
                  <a:spcPts val="3132"/>
                </a:lnSpc>
                <a:buFont typeface="Arial"/>
                <a:buChar char="⚬"/>
              </a:pPr>
              <a:r>
                <a:rPr lang="en-US" sz="2900" u="sng">
                  <a:solidFill>
                    <a:srgbClr val="000000"/>
                  </a:solidFill>
                  <a:latin typeface="Play"/>
                  <a:ea typeface="Play"/>
                  <a:cs typeface="Play"/>
                  <a:sym typeface="Play"/>
                </a:rPr>
                <a:t>Đóng góp:</a:t>
              </a:r>
              <a:r>
                <a:rPr lang="en-US" sz="2900">
                  <a:solidFill>
                    <a:srgbClr val="000000"/>
                  </a:solidFill>
                  <a:latin typeface="Play"/>
                  <a:ea typeface="Play"/>
                  <a:cs typeface="Play"/>
                  <a:sym typeface="Play"/>
                </a:rPr>
                <a:t> 40%</a:t>
              </a:r>
            </a:p>
            <a:p>
              <a:pPr marL="626115" lvl="1" indent="-313058" algn="l">
                <a:lnSpc>
                  <a:spcPts val="3132"/>
                </a:lnSpc>
                <a:buAutoNum type="arabicPeriod"/>
              </a:pPr>
              <a:r>
                <a:rPr lang="en-US" sz="2900" b="1">
                  <a:solidFill>
                    <a:srgbClr val="000000"/>
                  </a:solidFill>
                  <a:latin typeface="Play Bold"/>
                  <a:ea typeface="Play Bold"/>
                  <a:cs typeface="Play Bold"/>
                  <a:sym typeface="Play Bold"/>
                </a:rPr>
                <a:t>LÊ HOÀNG PHONG</a:t>
              </a:r>
            </a:p>
            <a:p>
              <a:pPr marL="1252231" lvl="2" indent="-417410" algn="l">
                <a:lnSpc>
                  <a:spcPts val="3132"/>
                </a:lnSpc>
                <a:buFont typeface="Arial"/>
                <a:buChar char="⚬"/>
              </a:pPr>
              <a:r>
                <a:rPr lang="en-US" sz="2900" u="sng">
                  <a:solidFill>
                    <a:srgbClr val="000000"/>
                  </a:solidFill>
                  <a:latin typeface="Play"/>
                  <a:ea typeface="Play"/>
                  <a:cs typeface="Play"/>
                  <a:sym typeface="Play"/>
                </a:rPr>
                <a:t>Nhiệm vụ:</a:t>
              </a:r>
            </a:p>
            <a:p>
              <a:pPr marL="1878346" lvl="3" indent="-469587" algn="l">
                <a:lnSpc>
                  <a:spcPts val="3132"/>
                </a:lnSpc>
                <a:buFont typeface="Arial"/>
                <a:buChar char="￭"/>
              </a:pPr>
              <a:r>
                <a:rPr lang="en-US" sz="2900">
                  <a:solidFill>
                    <a:srgbClr val="000000"/>
                  </a:solidFill>
                  <a:latin typeface="Play"/>
                  <a:ea typeface="Play"/>
                  <a:cs typeface="Play"/>
                  <a:sym typeface="Play"/>
                </a:rPr>
                <a:t>Testbench SHA256</a:t>
              </a:r>
            </a:p>
            <a:p>
              <a:pPr marL="1878346" lvl="3" indent="-469587" algn="l">
                <a:lnSpc>
                  <a:spcPts val="3132"/>
                </a:lnSpc>
                <a:buFont typeface="Arial"/>
                <a:buChar char="￭"/>
              </a:pPr>
              <a:r>
                <a:rPr lang="en-US" sz="2900">
                  <a:solidFill>
                    <a:srgbClr val="000000"/>
                  </a:solidFill>
                  <a:latin typeface="Play"/>
                  <a:ea typeface="Play"/>
                  <a:cs typeface="Play"/>
                  <a:sym typeface="Play"/>
                </a:rPr>
                <a:t>Viết Software </a:t>
              </a:r>
            </a:p>
            <a:p>
              <a:pPr marL="1252231" lvl="2" indent="-417410" algn="l">
                <a:lnSpc>
                  <a:spcPts val="3132"/>
                </a:lnSpc>
                <a:buFont typeface="Arial"/>
                <a:buChar char="⚬"/>
              </a:pPr>
              <a:r>
                <a:rPr lang="en-US" sz="2900" u="sng">
                  <a:solidFill>
                    <a:srgbClr val="000000"/>
                  </a:solidFill>
                  <a:latin typeface="Play"/>
                  <a:ea typeface="Play"/>
                  <a:cs typeface="Play"/>
                  <a:sym typeface="Play"/>
                </a:rPr>
                <a:t>Tiến độ:</a:t>
              </a:r>
              <a:r>
                <a:rPr lang="en-US" sz="2900">
                  <a:solidFill>
                    <a:srgbClr val="000000"/>
                  </a:solidFill>
                  <a:latin typeface="Play"/>
                  <a:ea typeface="Play"/>
                  <a:cs typeface="Play"/>
                  <a:sym typeface="Play"/>
                </a:rPr>
                <a:t> hoàn thành 9/10</a:t>
              </a:r>
            </a:p>
            <a:p>
              <a:pPr marL="1252231" lvl="2" indent="-417410" algn="l">
                <a:lnSpc>
                  <a:spcPts val="3132"/>
                </a:lnSpc>
                <a:buFont typeface="Arial"/>
                <a:buChar char="⚬"/>
              </a:pPr>
              <a:r>
                <a:rPr lang="en-US" sz="2900" u="sng">
                  <a:solidFill>
                    <a:srgbClr val="000000"/>
                  </a:solidFill>
                  <a:latin typeface="Play"/>
                  <a:ea typeface="Play"/>
                  <a:cs typeface="Play"/>
                  <a:sym typeface="Play"/>
                </a:rPr>
                <a:t>Đóng góp:</a:t>
              </a:r>
              <a:r>
                <a:rPr lang="en-US" sz="2900">
                  <a:solidFill>
                    <a:srgbClr val="000000"/>
                  </a:solidFill>
                  <a:latin typeface="Play"/>
                  <a:ea typeface="Play"/>
                  <a:cs typeface="Play"/>
                  <a:sym typeface="Play"/>
                </a:rPr>
                <a:t> 30%</a:t>
              </a:r>
            </a:p>
            <a:p>
              <a:pPr marL="626115" lvl="1" indent="-313058" algn="l">
                <a:lnSpc>
                  <a:spcPts val="3132"/>
                </a:lnSpc>
                <a:buAutoNum type="arabicPeriod"/>
              </a:pPr>
              <a:r>
                <a:rPr lang="en-US" sz="2900" b="1">
                  <a:solidFill>
                    <a:srgbClr val="000000"/>
                  </a:solidFill>
                  <a:latin typeface="Play Bold"/>
                  <a:ea typeface="Play Bold"/>
                  <a:cs typeface="Play Bold"/>
                  <a:sym typeface="Play Bold"/>
                </a:rPr>
                <a:t>NGUYỄN THỊ NHƯ QUỲNH</a:t>
              </a:r>
            </a:p>
            <a:p>
              <a:pPr marL="1252231" lvl="2" indent="-417410" algn="l">
                <a:lnSpc>
                  <a:spcPts val="3132"/>
                </a:lnSpc>
                <a:buFont typeface="Arial"/>
                <a:buChar char="⚬"/>
              </a:pPr>
              <a:r>
                <a:rPr lang="en-US" sz="2900" u="sng">
                  <a:solidFill>
                    <a:srgbClr val="000000"/>
                  </a:solidFill>
                  <a:latin typeface="Play"/>
                  <a:ea typeface="Play"/>
                  <a:cs typeface="Play"/>
                  <a:sym typeface="Play"/>
                </a:rPr>
                <a:t>Nhiệm vụ:</a:t>
              </a:r>
            </a:p>
            <a:p>
              <a:pPr marL="1878346" lvl="3" indent="-469587" algn="l">
                <a:lnSpc>
                  <a:spcPts val="3132"/>
                </a:lnSpc>
                <a:buFont typeface="Arial"/>
                <a:buChar char="￭"/>
              </a:pPr>
              <a:r>
                <a:rPr lang="en-US" sz="2900">
                  <a:solidFill>
                    <a:srgbClr val="000000"/>
                  </a:solidFill>
                  <a:latin typeface="Play"/>
                  <a:ea typeface="Play"/>
                  <a:cs typeface="Play"/>
                  <a:sym typeface="Play"/>
                </a:rPr>
                <a:t>Bọc IP (avalon)</a:t>
              </a:r>
            </a:p>
            <a:p>
              <a:pPr marL="1878346" lvl="3" indent="-469587" algn="l">
                <a:lnSpc>
                  <a:spcPts val="3132"/>
                </a:lnSpc>
                <a:buFont typeface="Arial"/>
                <a:buChar char="￭"/>
              </a:pPr>
              <a:r>
                <a:rPr lang="en-US" sz="2900">
                  <a:solidFill>
                    <a:srgbClr val="000000"/>
                  </a:solidFill>
                  <a:latin typeface="Play"/>
                  <a:ea typeface="Play"/>
                  <a:cs typeface="Play"/>
                  <a:sym typeface="Play"/>
                </a:rPr>
                <a:t>Kết nối hệ thống SoC</a:t>
              </a:r>
            </a:p>
            <a:p>
              <a:pPr marL="1252231" lvl="2" indent="-417410" algn="l">
                <a:lnSpc>
                  <a:spcPts val="3132"/>
                </a:lnSpc>
                <a:buFont typeface="Arial"/>
                <a:buChar char="⚬"/>
              </a:pPr>
              <a:r>
                <a:rPr lang="en-US" sz="2900" u="sng">
                  <a:solidFill>
                    <a:srgbClr val="000000"/>
                  </a:solidFill>
                  <a:latin typeface="Play"/>
                  <a:ea typeface="Play"/>
                  <a:cs typeface="Play"/>
                  <a:sym typeface="Play"/>
                </a:rPr>
                <a:t>Tiến độ:</a:t>
              </a:r>
              <a:r>
                <a:rPr lang="en-US" sz="2900">
                  <a:solidFill>
                    <a:srgbClr val="000000"/>
                  </a:solidFill>
                  <a:latin typeface="Play"/>
                  <a:ea typeface="Play"/>
                  <a:cs typeface="Play"/>
                  <a:sym typeface="Play"/>
                </a:rPr>
                <a:t> 8/10</a:t>
              </a:r>
            </a:p>
            <a:p>
              <a:pPr marL="1252231" lvl="2" indent="-417410" algn="l">
                <a:lnSpc>
                  <a:spcPts val="3132"/>
                </a:lnSpc>
                <a:buFont typeface="Arial"/>
                <a:buChar char="⚬"/>
              </a:pPr>
              <a:r>
                <a:rPr lang="en-US" sz="2900" u="sng">
                  <a:solidFill>
                    <a:srgbClr val="000000"/>
                  </a:solidFill>
                  <a:latin typeface="Play"/>
                  <a:ea typeface="Play"/>
                  <a:cs typeface="Play"/>
                  <a:sym typeface="Play"/>
                </a:rPr>
                <a:t>Đóng góp:</a:t>
              </a:r>
              <a:r>
                <a:rPr lang="en-US" sz="2900">
                  <a:solidFill>
                    <a:srgbClr val="000000"/>
                  </a:solidFill>
                  <a:latin typeface="Play"/>
                  <a:ea typeface="Play"/>
                  <a:cs typeface="Play"/>
                  <a:sym typeface="Play"/>
                </a:rPr>
                <a:t> 30%</a:t>
              </a:r>
            </a:p>
            <a:p>
              <a:pPr algn="l">
                <a:lnSpc>
                  <a:spcPts val="3132"/>
                </a:lnSpc>
              </a:pPr>
              <a:endParaRPr lang="en-US" sz="2900">
                <a:solidFill>
                  <a:srgbClr val="000000"/>
                </a:solidFill>
                <a:latin typeface="Play"/>
                <a:ea typeface="Play"/>
                <a:cs typeface="Play"/>
                <a:sym typeface="Play"/>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sp>
        <p:nvSpPr>
          <p:cNvPr id="4" name="Freeform 4"/>
          <p:cNvSpPr/>
          <p:nvPr/>
        </p:nvSpPr>
        <p:spPr>
          <a:xfrm rot="-10800000">
            <a:off x="171450" y="8305510"/>
            <a:ext cx="17945100" cy="1905581"/>
          </a:xfrm>
          <a:custGeom>
            <a:avLst/>
            <a:gdLst/>
            <a:ahLst/>
            <a:cxnLst/>
            <a:rect l="l" t="t" r="r" b="b"/>
            <a:pathLst>
              <a:path w="17945100" h="1905581">
                <a:moveTo>
                  <a:pt x="0" y="0"/>
                </a:moveTo>
                <a:lnTo>
                  <a:pt x="17945100" y="0"/>
                </a:lnTo>
                <a:lnTo>
                  <a:pt x="17945100" y="1905580"/>
                </a:lnTo>
                <a:lnTo>
                  <a:pt x="0" y="1905580"/>
                </a:lnTo>
                <a:lnTo>
                  <a:pt x="0" y="0"/>
                </a:lnTo>
                <a:close/>
              </a:path>
            </a:pathLst>
          </a:custGeom>
          <a:blipFill>
            <a:blip r:embed="rId5"/>
            <a:stretch>
              <a:fillRect b="-80293"/>
            </a:stretch>
          </a:blipFill>
        </p:spPr>
        <p:txBody>
          <a:bodyPr/>
          <a:lstStyle/>
          <a:p>
            <a:endParaRPr lang="en-US"/>
          </a:p>
        </p:txBody>
      </p:sp>
      <p:grpSp>
        <p:nvGrpSpPr>
          <p:cNvPr id="5" name="Group 5"/>
          <p:cNvGrpSpPr/>
          <p:nvPr/>
        </p:nvGrpSpPr>
        <p:grpSpPr>
          <a:xfrm>
            <a:off x="2103779" y="1795342"/>
            <a:ext cx="14478007" cy="2910028"/>
            <a:chOff x="0" y="0"/>
            <a:chExt cx="19304009" cy="3880038"/>
          </a:xfrm>
        </p:grpSpPr>
        <p:sp>
          <p:nvSpPr>
            <p:cNvPr id="6" name="Freeform 6"/>
            <p:cNvSpPr/>
            <p:nvPr/>
          </p:nvSpPr>
          <p:spPr>
            <a:xfrm>
              <a:off x="0" y="0"/>
              <a:ext cx="19304009" cy="3880038"/>
            </a:xfrm>
            <a:custGeom>
              <a:avLst/>
              <a:gdLst/>
              <a:ahLst/>
              <a:cxnLst/>
              <a:rect l="l" t="t" r="r" b="b"/>
              <a:pathLst>
                <a:path w="19304009" h="3880038">
                  <a:moveTo>
                    <a:pt x="0" y="0"/>
                  </a:moveTo>
                  <a:lnTo>
                    <a:pt x="19304009" y="0"/>
                  </a:lnTo>
                  <a:lnTo>
                    <a:pt x="19304009" y="3880038"/>
                  </a:lnTo>
                  <a:lnTo>
                    <a:pt x="0" y="3880038"/>
                  </a:lnTo>
                  <a:close/>
                </a:path>
              </a:pathLst>
            </a:custGeom>
            <a:solidFill>
              <a:srgbClr val="000000">
                <a:alpha val="0"/>
              </a:srgbClr>
            </a:solidFill>
          </p:spPr>
          <p:txBody>
            <a:bodyPr/>
            <a:lstStyle/>
            <a:p>
              <a:endParaRPr lang="en-US"/>
            </a:p>
          </p:txBody>
        </p:sp>
        <p:sp>
          <p:nvSpPr>
            <p:cNvPr id="7" name="TextBox 7"/>
            <p:cNvSpPr txBox="1"/>
            <p:nvPr/>
          </p:nvSpPr>
          <p:spPr>
            <a:xfrm>
              <a:off x="0" y="85725"/>
              <a:ext cx="19304009" cy="3794313"/>
            </a:xfrm>
            <a:prstGeom prst="rect">
              <a:avLst/>
            </a:prstGeom>
          </p:spPr>
          <p:txBody>
            <a:bodyPr lIns="0" tIns="0" rIns="0" bIns="0" rtlCol="0" anchor="b"/>
            <a:lstStyle/>
            <a:p>
              <a:pPr algn="ctr">
                <a:lnSpc>
                  <a:spcPts val="9720"/>
                </a:lnSpc>
              </a:pPr>
              <a:r>
                <a:rPr lang="en-US" sz="9000">
                  <a:solidFill>
                    <a:srgbClr val="000000"/>
                  </a:solidFill>
                  <a:latin typeface="Play"/>
                  <a:ea typeface="Play"/>
                  <a:cs typeface="Play"/>
                  <a:sym typeface="Play"/>
                </a:rPr>
                <a:t>Cảm ơn cô đã dẫn dắt tụi em trong môn học này &lt;3</a:t>
              </a:r>
            </a:p>
          </p:txBody>
        </p:sp>
      </p:grpSp>
      <p:sp>
        <p:nvSpPr>
          <p:cNvPr id="8" name="Freeform 8"/>
          <p:cNvSpPr/>
          <p:nvPr/>
        </p:nvSpPr>
        <p:spPr>
          <a:xfrm>
            <a:off x="6467479" y="446048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sp>
        <p:nvSpPr>
          <p:cNvPr id="4" name="Freeform 4"/>
          <p:cNvSpPr/>
          <p:nvPr/>
        </p:nvSpPr>
        <p:spPr>
          <a:xfrm rot="-10800000">
            <a:off x="171450" y="8305510"/>
            <a:ext cx="17945100" cy="1905581"/>
          </a:xfrm>
          <a:custGeom>
            <a:avLst/>
            <a:gdLst/>
            <a:ahLst/>
            <a:cxnLst/>
            <a:rect l="l" t="t" r="r" b="b"/>
            <a:pathLst>
              <a:path w="17945100" h="1905581">
                <a:moveTo>
                  <a:pt x="0" y="0"/>
                </a:moveTo>
                <a:lnTo>
                  <a:pt x="17945100" y="0"/>
                </a:lnTo>
                <a:lnTo>
                  <a:pt x="17945100" y="1905580"/>
                </a:lnTo>
                <a:lnTo>
                  <a:pt x="0" y="1905580"/>
                </a:lnTo>
                <a:lnTo>
                  <a:pt x="0" y="0"/>
                </a:lnTo>
                <a:close/>
              </a:path>
            </a:pathLst>
          </a:custGeom>
          <a:blipFill>
            <a:blip r:embed="rId5"/>
            <a:stretch>
              <a:fillRect b="-80293"/>
            </a:stretch>
          </a:blipFill>
        </p:spPr>
        <p:txBody>
          <a:bodyPr/>
          <a:lstStyle/>
          <a:p>
            <a:endParaRPr lang="en-US"/>
          </a:p>
        </p:txBody>
      </p:sp>
      <p:grpSp>
        <p:nvGrpSpPr>
          <p:cNvPr id="5" name="Group 5"/>
          <p:cNvGrpSpPr/>
          <p:nvPr/>
        </p:nvGrpSpPr>
        <p:grpSpPr>
          <a:xfrm>
            <a:off x="3528417" y="140833"/>
            <a:ext cx="14975100" cy="1236802"/>
            <a:chOff x="0" y="0"/>
            <a:chExt cx="19966800" cy="1649070"/>
          </a:xfrm>
        </p:grpSpPr>
        <p:sp>
          <p:nvSpPr>
            <p:cNvPr id="6" name="Freeform 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7" name="TextBox 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sp>
        <p:nvSpPr>
          <p:cNvPr id="8" name="Freeform 8"/>
          <p:cNvSpPr/>
          <p:nvPr/>
        </p:nvSpPr>
        <p:spPr>
          <a:xfrm>
            <a:off x="1258981" y="3122715"/>
            <a:ext cx="15868871" cy="5454924"/>
          </a:xfrm>
          <a:custGeom>
            <a:avLst/>
            <a:gdLst/>
            <a:ahLst/>
            <a:cxnLst/>
            <a:rect l="l" t="t" r="r" b="b"/>
            <a:pathLst>
              <a:path w="15868871" h="5454924">
                <a:moveTo>
                  <a:pt x="0" y="0"/>
                </a:moveTo>
                <a:lnTo>
                  <a:pt x="15868872" y="0"/>
                </a:lnTo>
                <a:lnTo>
                  <a:pt x="15868872" y="5454925"/>
                </a:lnTo>
                <a:lnTo>
                  <a:pt x="0" y="5454925"/>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414968" y="2504314"/>
            <a:ext cx="14975100" cy="1236802"/>
            <a:chOff x="0" y="0"/>
            <a:chExt cx="19966800" cy="1649070"/>
          </a:xfrm>
        </p:grpSpPr>
        <p:sp>
          <p:nvSpPr>
            <p:cNvPr id="10" name="Freeform 10"/>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1" name="TextBox 11"/>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Bài báo tham khảo:</a:t>
              </a:r>
            </a:p>
          </p:txBody>
        </p:sp>
      </p:grpSp>
      <p:grpSp>
        <p:nvGrpSpPr>
          <p:cNvPr id="12" name="Group 12"/>
          <p:cNvGrpSpPr/>
          <p:nvPr/>
        </p:nvGrpSpPr>
        <p:grpSpPr>
          <a:xfrm>
            <a:off x="3866069" y="759234"/>
            <a:ext cx="14975100" cy="1236802"/>
            <a:chOff x="0" y="0"/>
            <a:chExt cx="19966800" cy="1649070"/>
          </a:xfrm>
        </p:grpSpPr>
        <p:sp>
          <p:nvSpPr>
            <p:cNvPr id="13" name="Freeform 13"/>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4" name="TextBox 14"/>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3528417" y="140833"/>
            <a:ext cx="14975100" cy="1236802"/>
            <a:chOff x="0" y="0"/>
            <a:chExt cx="19966800" cy="1649070"/>
          </a:xfrm>
        </p:grpSpPr>
        <p:sp>
          <p:nvSpPr>
            <p:cNvPr id="5" name="Freeform 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6" name="TextBox 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sp>
        <p:nvSpPr>
          <p:cNvPr id="7" name="Freeform 7"/>
          <p:cNvSpPr/>
          <p:nvPr/>
        </p:nvSpPr>
        <p:spPr>
          <a:xfrm>
            <a:off x="6969837" y="3396790"/>
            <a:ext cx="11318163" cy="6041069"/>
          </a:xfrm>
          <a:custGeom>
            <a:avLst/>
            <a:gdLst/>
            <a:ahLst/>
            <a:cxnLst/>
            <a:rect l="l" t="t" r="r" b="b"/>
            <a:pathLst>
              <a:path w="11318163" h="6041069">
                <a:moveTo>
                  <a:pt x="0" y="0"/>
                </a:moveTo>
                <a:lnTo>
                  <a:pt x="11318163" y="0"/>
                </a:lnTo>
                <a:lnTo>
                  <a:pt x="11318163" y="6041069"/>
                </a:lnTo>
                <a:lnTo>
                  <a:pt x="0" y="6041069"/>
                </a:lnTo>
                <a:lnTo>
                  <a:pt x="0" y="0"/>
                </a:lnTo>
                <a:close/>
              </a:path>
            </a:pathLst>
          </a:custGeom>
          <a:blipFill>
            <a:blip r:embed="rId5"/>
            <a:stretch>
              <a:fillRect/>
            </a:stretch>
          </a:blipFill>
        </p:spPr>
        <p:txBody>
          <a:bodyPr/>
          <a:lstStyle/>
          <a:p>
            <a:endParaRPr lang="en-US"/>
          </a:p>
        </p:txBody>
      </p:sp>
      <p:sp>
        <p:nvSpPr>
          <p:cNvPr id="8" name="Freeform 8"/>
          <p:cNvSpPr/>
          <p:nvPr/>
        </p:nvSpPr>
        <p:spPr>
          <a:xfrm>
            <a:off x="144782" y="3138646"/>
            <a:ext cx="7048697" cy="6477532"/>
          </a:xfrm>
          <a:custGeom>
            <a:avLst/>
            <a:gdLst/>
            <a:ahLst/>
            <a:cxnLst/>
            <a:rect l="l" t="t" r="r" b="b"/>
            <a:pathLst>
              <a:path w="7048697" h="6477532">
                <a:moveTo>
                  <a:pt x="0" y="0"/>
                </a:moveTo>
                <a:lnTo>
                  <a:pt x="7048696" y="0"/>
                </a:lnTo>
                <a:lnTo>
                  <a:pt x="7048696" y="6477532"/>
                </a:lnTo>
                <a:lnTo>
                  <a:pt x="0" y="6477532"/>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258981" y="2159988"/>
            <a:ext cx="14975100" cy="1236802"/>
            <a:chOff x="0" y="0"/>
            <a:chExt cx="19966800" cy="1649070"/>
          </a:xfrm>
        </p:grpSpPr>
        <p:sp>
          <p:nvSpPr>
            <p:cNvPr id="10" name="Freeform 10"/>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1" name="TextBox 11"/>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Kiến trúc của thiết kế:</a:t>
              </a:r>
            </a:p>
          </p:txBody>
        </p:sp>
      </p:grpSp>
      <p:grpSp>
        <p:nvGrpSpPr>
          <p:cNvPr id="12" name="Group 12"/>
          <p:cNvGrpSpPr/>
          <p:nvPr/>
        </p:nvGrpSpPr>
        <p:grpSpPr>
          <a:xfrm>
            <a:off x="1028700" y="9050198"/>
            <a:ext cx="6488788" cy="1236802"/>
            <a:chOff x="0" y="0"/>
            <a:chExt cx="8651717" cy="1649070"/>
          </a:xfrm>
        </p:grpSpPr>
        <p:sp>
          <p:nvSpPr>
            <p:cNvPr id="13" name="Freeform 13"/>
            <p:cNvSpPr/>
            <p:nvPr/>
          </p:nvSpPr>
          <p:spPr>
            <a:xfrm>
              <a:off x="0" y="0"/>
              <a:ext cx="8651717" cy="1649070"/>
            </a:xfrm>
            <a:custGeom>
              <a:avLst/>
              <a:gdLst/>
              <a:ahLst/>
              <a:cxnLst/>
              <a:rect l="l" t="t" r="r" b="b"/>
              <a:pathLst>
                <a:path w="8651717" h="1649070">
                  <a:moveTo>
                    <a:pt x="0" y="0"/>
                  </a:moveTo>
                  <a:lnTo>
                    <a:pt x="8651717" y="0"/>
                  </a:lnTo>
                  <a:lnTo>
                    <a:pt x="8651717" y="1649070"/>
                  </a:lnTo>
                  <a:lnTo>
                    <a:pt x="0" y="1649070"/>
                  </a:lnTo>
                  <a:close/>
                </a:path>
              </a:pathLst>
            </a:custGeom>
            <a:solidFill>
              <a:srgbClr val="000000">
                <a:alpha val="0"/>
              </a:srgbClr>
            </a:solidFill>
          </p:spPr>
          <p:txBody>
            <a:bodyPr/>
            <a:lstStyle/>
            <a:p>
              <a:endParaRPr lang="en-US"/>
            </a:p>
          </p:txBody>
        </p:sp>
        <p:sp>
          <p:nvSpPr>
            <p:cNvPr id="14" name="TextBox 14"/>
            <p:cNvSpPr txBox="1"/>
            <p:nvPr/>
          </p:nvSpPr>
          <p:spPr>
            <a:xfrm>
              <a:off x="0" y="28575"/>
              <a:ext cx="8651717"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Thiết kế của bài cáo</a:t>
              </a:r>
            </a:p>
          </p:txBody>
        </p:sp>
      </p:grpSp>
      <p:grpSp>
        <p:nvGrpSpPr>
          <p:cNvPr id="15" name="Group 15"/>
          <p:cNvGrpSpPr/>
          <p:nvPr/>
        </p:nvGrpSpPr>
        <p:grpSpPr>
          <a:xfrm>
            <a:off x="10260557" y="9050198"/>
            <a:ext cx="14975100" cy="1236802"/>
            <a:chOff x="0" y="0"/>
            <a:chExt cx="19966800" cy="1649070"/>
          </a:xfrm>
        </p:grpSpPr>
        <p:sp>
          <p:nvSpPr>
            <p:cNvPr id="16" name="Freeform 16"/>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7" name="TextBox 17"/>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Thiết kế của nhóm</a:t>
              </a:r>
            </a:p>
          </p:txBody>
        </p:sp>
      </p:grpSp>
      <p:grpSp>
        <p:nvGrpSpPr>
          <p:cNvPr id="18" name="Group 18"/>
          <p:cNvGrpSpPr/>
          <p:nvPr/>
        </p:nvGrpSpPr>
        <p:grpSpPr>
          <a:xfrm>
            <a:off x="3866069" y="759234"/>
            <a:ext cx="14975100" cy="1236802"/>
            <a:chOff x="0" y="0"/>
            <a:chExt cx="19966800" cy="1649070"/>
          </a:xfrm>
        </p:grpSpPr>
        <p:sp>
          <p:nvSpPr>
            <p:cNvPr id="19" name="Freeform 1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20" name="TextBox 2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3528417" y="140833"/>
            <a:ext cx="14975100" cy="1236802"/>
            <a:chOff x="0" y="0"/>
            <a:chExt cx="19966800" cy="1649070"/>
          </a:xfrm>
        </p:grpSpPr>
        <p:sp>
          <p:nvSpPr>
            <p:cNvPr id="5" name="Freeform 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6" name="TextBox 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grpSp>
        <p:nvGrpSpPr>
          <p:cNvPr id="7" name="Group 7"/>
          <p:cNvGrpSpPr/>
          <p:nvPr/>
        </p:nvGrpSpPr>
        <p:grpSpPr>
          <a:xfrm>
            <a:off x="3866069" y="759234"/>
            <a:ext cx="14975100" cy="1236802"/>
            <a:chOff x="0" y="0"/>
            <a:chExt cx="19966800" cy="1649070"/>
          </a:xfrm>
        </p:grpSpPr>
        <p:sp>
          <p:nvSpPr>
            <p:cNvPr id="8" name="Freeform 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9" name="TextBox 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grpSp>
        <p:nvGrpSpPr>
          <p:cNvPr id="10" name="Group 10"/>
          <p:cNvGrpSpPr/>
          <p:nvPr/>
        </p:nvGrpSpPr>
        <p:grpSpPr>
          <a:xfrm>
            <a:off x="244442" y="2386411"/>
            <a:ext cx="15425302" cy="2373066"/>
            <a:chOff x="0" y="0"/>
            <a:chExt cx="20567070" cy="3164088"/>
          </a:xfrm>
        </p:grpSpPr>
        <p:sp>
          <p:nvSpPr>
            <p:cNvPr id="11" name="Freeform 11"/>
            <p:cNvSpPr/>
            <p:nvPr/>
          </p:nvSpPr>
          <p:spPr>
            <a:xfrm>
              <a:off x="0" y="0"/>
              <a:ext cx="20567070" cy="3164088"/>
            </a:xfrm>
            <a:custGeom>
              <a:avLst/>
              <a:gdLst/>
              <a:ahLst/>
              <a:cxnLst/>
              <a:rect l="l" t="t" r="r" b="b"/>
              <a:pathLst>
                <a:path w="20567070" h="3164088">
                  <a:moveTo>
                    <a:pt x="0" y="0"/>
                  </a:moveTo>
                  <a:lnTo>
                    <a:pt x="20567070" y="0"/>
                  </a:lnTo>
                  <a:lnTo>
                    <a:pt x="20567070" y="3164088"/>
                  </a:lnTo>
                  <a:lnTo>
                    <a:pt x="0" y="3164088"/>
                  </a:lnTo>
                  <a:close/>
                </a:path>
              </a:pathLst>
            </a:custGeom>
            <a:solidFill>
              <a:srgbClr val="000000">
                <a:alpha val="0"/>
              </a:srgbClr>
            </a:solidFill>
          </p:spPr>
          <p:txBody>
            <a:bodyPr/>
            <a:lstStyle/>
            <a:p>
              <a:endParaRPr lang="en-US"/>
            </a:p>
          </p:txBody>
        </p:sp>
        <p:sp>
          <p:nvSpPr>
            <p:cNvPr id="12" name="TextBox 12"/>
            <p:cNvSpPr txBox="1"/>
            <p:nvPr/>
          </p:nvSpPr>
          <p:spPr>
            <a:xfrm>
              <a:off x="0" y="28575"/>
              <a:ext cx="20567070" cy="3135513"/>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Phần lõi IP:</a:t>
              </a:r>
            </a:p>
            <a:p>
              <a:pPr algn="l">
                <a:lnSpc>
                  <a:spcPts val="4319"/>
                </a:lnSpc>
              </a:pPr>
              <a:r>
                <a:rPr lang="en-US" sz="3999">
                  <a:solidFill>
                    <a:srgbClr val="000000"/>
                  </a:solidFill>
                  <a:latin typeface="Play"/>
                  <a:ea typeface="Play"/>
                  <a:cs typeface="Play"/>
                  <a:sym typeface="Play"/>
                </a:rPr>
                <a:t>Các tín hiệu điều khiển bao gồm start và last_block</a:t>
              </a:r>
            </a:p>
            <a:p>
              <a:pPr marL="863599" lvl="1" indent="-431800" algn="l">
                <a:lnSpc>
                  <a:spcPts val="4319"/>
                </a:lnSpc>
                <a:buFont typeface="Arial"/>
                <a:buChar char="•"/>
              </a:pPr>
              <a:r>
                <a:rPr lang="en-US" sz="3999">
                  <a:solidFill>
                    <a:srgbClr val="000000"/>
                  </a:solidFill>
                  <a:latin typeface="Play"/>
                  <a:ea typeface="Play"/>
                  <a:cs typeface="Play"/>
                  <a:sym typeface="Play"/>
                </a:rPr>
                <a:t>tín hiệu start cho biết IP bắt đầu thực hiện tính toán</a:t>
              </a:r>
            </a:p>
            <a:p>
              <a:pPr marL="863599" lvl="1" indent="-431800" algn="l">
                <a:lnSpc>
                  <a:spcPts val="4319"/>
                </a:lnSpc>
                <a:buFont typeface="Arial"/>
                <a:buChar char="•"/>
              </a:pPr>
              <a:r>
                <a:rPr lang="en-US" sz="3999">
                  <a:solidFill>
                    <a:srgbClr val="000000"/>
                  </a:solidFill>
                  <a:latin typeface="Play"/>
                  <a:ea typeface="Play"/>
                  <a:cs typeface="Play"/>
                  <a:sym typeface="Play"/>
                </a:rPr>
                <a:t>tín hiệu last_block cho biết IP đang tính toán block cuối cùng </a:t>
              </a:r>
            </a:p>
          </p:txBody>
        </p:sp>
      </p:grpSp>
      <p:sp>
        <p:nvSpPr>
          <p:cNvPr id="13" name="Freeform 13"/>
          <p:cNvSpPr/>
          <p:nvPr/>
        </p:nvSpPr>
        <p:spPr>
          <a:xfrm>
            <a:off x="0" y="5143500"/>
            <a:ext cx="17877355" cy="4893926"/>
          </a:xfrm>
          <a:custGeom>
            <a:avLst/>
            <a:gdLst/>
            <a:ahLst/>
            <a:cxnLst/>
            <a:rect l="l" t="t" r="r" b="b"/>
            <a:pathLst>
              <a:path w="17877355" h="4893926">
                <a:moveTo>
                  <a:pt x="0" y="0"/>
                </a:moveTo>
                <a:lnTo>
                  <a:pt x="17877355" y="0"/>
                </a:lnTo>
                <a:lnTo>
                  <a:pt x="17877355" y="4893926"/>
                </a:lnTo>
                <a:lnTo>
                  <a:pt x="0" y="4893926"/>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3528417" y="140833"/>
            <a:ext cx="14975100" cy="1236802"/>
            <a:chOff x="0" y="0"/>
            <a:chExt cx="19966800" cy="1649070"/>
          </a:xfrm>
        </p:grpSpPr>
        <p:sp>
          <p:nvSpPr>
            <p:cNvPr id="5" name="Freeform 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6" name="TextBox 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sp>
        <p:nvSpPr>
          <p:cNvPr id="7" name="Freeform 7"/>
          <p:cNvSpPr/>
          <p:nvPr/>
        </p:nvSpPr>
        <p:spPr>
          <a:xfrm>
            <a:off x="215517" y="3680460"/>
            <a:ext cx="18288000" cy="6606540"/>
          </a:xfrm>
          <a:custGeom>
            <a:avLst/>
            <a:gdLst/>
            <a:ahLst/>
            <a:cxnLst/>
            <a:rect l="l" t="t" r="r" b="b"/>
            <a:pathLst>
              <a:path w="18288000" h="6606540">
                <a:moveTo>
                  <a:pt x="0" y="0"/>
                </a:moveTo>
                <a:lnTo>
                  <a:pt x="18288000" y="0"/>
                </a:lnTo>
                <a:lnTo>
                  <a:pt x="18288000" y="6606540"/>
                </a:lnTo>
                <a:lnTo>
                  <a:pt x="0" y="6606540"/>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a:off x="852215" y="2792538"/>
            <a:ext cx="14975100" cy="1236802"/>
            <a:chOff x="0" y="0"/>
            <a:chExt cx="19966800" cy="1649070"/>
          </a:xfrm>
        </p:grpSpPr>
        <p:sp>
          <p:nvSpPr>
            <p:cNvPr id="9" name="Freeform 9"/>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0" name="TextBox 10"/>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DATAPATH</a:t>
              </a:r>
            </a:p>
          </p:txBody>
        </p:sp>
      </p:grpSp>
      <p:grpSp>
        <p:nvGrpSpPr>
          <p:cNvPr id="11" name="Group 11"/>
          <p:cNvGrpSpPr/>
          <p:nvPr/>
        </p:nvGrpSpPr>
        <p:grpSpPr>
          <a:xfrm>
            <a:off x="3866069" y="759234"/>
            <a:ext cx="14975100" cy="1236802"/>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3528417" y="140833"/>
            <a:ext cx="14975100" cy="1236802"/>
            <a:chOff x="0" y="0"/>
            <a:chExt cx="19966800" cy="1649070"/>
          </a:xfrm>
        </p:grpSpPr>
        <p:sp>
          <p:nvSpPr>
            <p:cNvPr id="5" name="Freeform 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6" name="TextBox 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grpSp>
        <p:nvGrpSpPr>
          <p:cNvPr id="7" name="Group 7"/>
          <p:cNvGrpSpPr/>
          <p:nvPr/>
        </p:nvGrpSpPr>
        <p:grpSpPr>
          <a:xfrm>
            <a:off x="852215" y="2792538"/>
            <a:ext cx="14975100" cy="1236802"/>
            <a:chOff x="0" y="0"/>
            <a:chExt cx="19966800" cy="1649070"/>
          </a:xfrm>
        </p:grpSpPr>
        <p:sp>
          <p:nvSpPr>
            <p:cNvPr id="8" name="Freeform 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9" name="TextBox 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state diagram</a:t>
              </a:r>
            </a:p>
          </p:txBody>
        </p:sp>
      </p:grpSp>
      <p:sp>
        <p:nvSpPr>
          <p:cNvPr id="10" name="Freeform 10"/>
          <p:cNvSpPr/>
          <p:nvPr/>
        </p:nvSpPr>
        <p:spPr>
          <a:xfrm>
            <a:off x="4530838" y="1816961"/>
            <a:ext cx="9105616" cy="8470039"/>
          </a:xfrm>
          <a:custGeom>
            <a:avLst/>
            <a:gdLst/>
            <a:ahLst/>
            <a:cxnLst/>
            <a:rect l="l" t="t" r="r" b="b"/>
            <a:pathLst>
              <a:path w="9105616" h="8470039">
                <a:moveTo>
                  <a:pt x="0" y="0"/>
                </a:moveTo>
                <a:lnTo>
                  <a:pt x="9105616" y="0"/>
                </a:lnTo>
                <a:lnTo>
                  <a:pt x="9105616" y="8470039"/>
                </a:lnTo>
                <a:lnTo>
                  <a:pt x="0" y="8470039"/>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3866069" y="759234"/>
            <a:ext cx="14975100" cy="1236802"/>
            <a:chOff x="0" y="0"/>
            <a:chExt cx="19966800" cy="1649070"/>
          </a:xfrm>
        </p:grpSpPr>
        <p:sp>
          <p:nvSpPr>
            <p:cNvPr id="12" name="Freeform 12"/>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3" name="TextBox 13"/>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517963" cy="2002389"/>
          </a:xfrm>
          <a:custGeom>
            <a:avLst/>
            <a:gdLst/>
            <a:ahLst/>
            <a:cxnLst/>
            <a:rect l="l" t="t" r="r" b="b"/>
            <a:pathLst>
              <a:path w="2517963" h="2002389">
                <a:moveTo>
                  <a:pt x="0" y="0"/>
                </a:moveTo>
                <a:lnTo>
                  <a:pt x="2517963" y="0"/>
                </a:lnTo>
                <a:lnTo>
                  <a:pt x="2517963" y="2002389"/>
                </a:lnTo>
                <a:lnTo>
                  <a:pt x="0" y="2002389"/>
                </a:lnTo>
                <a:lnTo>
                  <a:pt x="0" y="0"/>
                </a:lnTo>
                <a:close/>
              </a:path>
            </a:pathLst>
          </a:custGeom>
          <a:blipFill>
            <a:blip r:embed="rId3"/>
            <a:stretch>
              <a:fillRect r="-86"/>
            </a:stretch>
          </a:blipFill>
        </p:spPr>
        <p:txBody>
          <a:bodyPr/>
          <a:lstStyle/>
          <a:p>
            <a:endParaRPr lang="en-US"/>
          </a:p>
        </p:txBody>
      </p:sp>
      <p:sp>
        <p:nvSpPr>
          <p:cNvPr id="3" name="Freeform 3"/>
          <p:cNvSpPr/>
          <p:nvPr/>
        </p:nvSpPr>
        <p:spPr>
          <a:xfrm>
            <a:off x="16104868" y="0"/>
            <a:ext cx="2045968" cy="2443734"/>
          </a:xfrm>
          <a:custGeom>
            <a:avLst/>
            <a:gdLst/>
            <a:ahLst/>
            <a:cxnLst/>
            <a:rect l="l" t="t" r="r" b="b"/>
            <a:pathLst>
              <a:path w="2045968" h="2443734">
                <a:moveTo>
                  <a:pt x="0" y="0"/>
                </a:moveTo>
                <a:lnTo>
                  <a:pt x="2045969" y="0"/>
                </a:lnTo>
                <a:lnTo>
                  <a:pt x="2045969" y="2443734"/>
                </a:lnTo>
                <a:lnTo>
                  <a:pt x="0" y="2443734"/>
                </a:lnTo>
                <a:lnTo>
                  <a:pt x="0" y="0"/>
                </a:lnTo>
                <a:close/>
              </a:path>
            </a:pathLst>
          </a:custGeom>
          <a:blipFill>
            <a:blip r:embed="rId4"/>
            <a:stretch>
              <a:fillRect b="-59"/>
            </a:stretch>
          </a:blipFill>
        </p:spPr>
        <p:txBody>
          <a:bodyPr/>
          <a:lstStyle/>
          <a:p>
            <a:endParaRPr lang="en-US"/>
          </a:p>
        </p:txBody>
      </p:sp>
      <p:grpSp>
        <p:nvGrpSpPr>
          <p:cNvPr id="4" name="Group 4"/>
          <p:cNvGrpSpPr/>
          <p:nvPr/>
        </p:nvGrpSpPr>
        <p:grpSpPr>
          <a:xfrm>
            <a:off x="3528417" y="140833"/>
            <a:ext cx="14975100" cy="1236802"/>
            <a:chOff x="0" y="0"/>
            <a:chExt cx="19966800" cy="1649070"/>
          </a:xfrm>
        </p:grpSpPr>
        <p:sp>
          <p:nvSpPr>
            <p:cNvPr id="5" name="Freeform 5"/>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6" name="TextBox 6"/>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I. Tổng quan về thuật toán SHA256 &amp; Thiết kế HDL</a:t>
              </a:r>
            </a:p>
          </p:txBody>
        </p:sp>
      </p:grpSp>
      <p:grpSp>
        <p:nvGrpSpPr>
          <p:cNvPr id="7" name="Group 7"/>
          <p:cNvGrpSpPr/>
          <p:nvPr/>
        </p:nvGrpSpPr>
        <p:grpSpPr>
          <a:xfrm>
            <a:off x="649624" y="2829953"/>
            <a:ext cx="14975100" cy="1236802"/>
            <a:chOff x="0" y="0"/>
            <a:chExt cx="19966800" cy="1649070"/>
          </a:xfrm>
        </p:grpSpPr>
        <p:sp>
          <p:nvSpPr>
            <p:cNvPr id="8" name="Freeform 8"/>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9" name="TextBox 9"/>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operation table</a:t>
              </a:r>
            </a:p>
          </p:txBody>
        </p:sp>
      </p:grpSp>
      <p:grpSp>
        <p:nvGrpSpPr>
          <p:cNvPr id="10" name="Group 10"/>
          <p:cNvGrpSpPr/>
          <p:nvPr/>
        </p:nvGrpSpPr>
        <p:grpSpPr>
          <a:xfrm>
            <a:off x="3866069" y="759234"/>
            <a:ext cx="14975100" cy="1236802"/>
            <a:chOff x="0" y="0"/>
            <a:chExt cx="19966800" cy="1649070"/>
          </a:xfrm>
        </p:grpSpPr>
        <p:sp>
          <p:nvSpPr>
            <p:cNvPr id="11" name="Freeform 11"/>
            <p:cNvSpPr/>
            <p:nvPr/>
          </p:nvSpPr>
          <p:spPr>
            <a:xfrm>
              <a:off x="0" y="0"/>
              <a:ext cx="19966800" cy="1649070"/>
            </a:xfrm>
            <a:custGeom>
              <a:avLst/>
              <a:gdLst/>
              <a:ahLst/>
              <a:cxnLst/>
              <a:rect l="l" t="t" r="r" b="b"/>
              <a:pathLst>
                <a:path w="19966800" h="1649070">
                  <a:moveTo>
                    <a:pt x="0" y="0"/>
                  </a:moveTo>
                  <a:lnTo>
                    <a:pt x="19966800" y="0"/>
                  </a:lnTo>
                  <a:lnTo>
                    <a:pt x="19966800" y="1649070"/>
                  </a:lnTo>
                  <a:lnTo>
                    <a:pt x="0" y="1649070"/>
                  </a:lnTo>
                  <a:close/>
                </a:path>
              </a:pathLst>
            </a:custGeom>
            <a:solidFill>
              <a:srgbClr val="000000">
                <a:alpha val="0"/>
              </a:srgbClr>
            </a:solidFill>
          </p:spPr>
          <p:txBody>
            <a:bodyPr/>
            <a:lstStyle/>
            <a:p>
              <a:endParaRPr lang="en-US"/>
            </a:p>
          </p:txBody>
        </p:sp>
        <p:sp>
          <p:nvSpPr>
            <p:cNvPr id="12" name="TextBox 12"/>
            <p:cNvSpPr txBox="1"/>
            <p:nvPr/>
          </p:nvSpPr>
          <p:spPr>
            <a:xfrm>
              <a:off x="0" y="28575"/>
              <a:ext cx="19966800" cy="1620495"/>
            </a:xfrm>
            <a:prstGeom prst="rect">
              <a:avLst/>
            </a:prstGeom>
          </p:spPr>
          <p:txBody>
            <a:bodyPr lIns="0" tIns="0" rIns="0" bIns="0" rtlCol="0" anchor="ctr"/>
            <a:lstStyle/>
            <a:p>
              <a:pPr algn="l">
                <a:lnSpc>
                  <a:spcPts val="4319"/>
                </a:lnSpc>
              </a:pPr>
              <a:r>
                <a:rPr lang="en-US" sz="3999">
                  <a:solidFill>
                    <a:srgbClr val="000000"/>
                  </a:solidFill>
                  <a:latin typeface="Play"/>
                  <a:ea typeface="Play"/>
                  <a:cs typeface="Play"/>
                  <a:sym typeface="Play"/>
                </a:rPr>
                <a:t>2. Thiết kế HDL: </a:t>
              </a:r>
            </a:p>
          </p:txBody>
        </p:sp>
      </p:grpSp>
      <p:sp>
        <p:nvSpPr>
          <p:cNvPr id="13" name="Freeform 13"/>
          <p:cNvSpPr/>
          <p:nvPr/>
        </p:nvSpPr>
        <p:spPr>
          <a:xfrm>
            <a:off x="126405" y="4066755"/>
            <a:ext cx="18035190" cy="5478189"/>
          </a:xfrm>
          <a:custGeom>
            <a:avLst/>
            <a:gdLst/>
            <a:ahLst/>
            <a:cxnLst/>
            <a:rect l="l" t="t" r="r" b="b"/>
            <a:pathLst>
              <a:path w="18035190" h="5478189">
                <a:moveTo>
                  <a:pt x="0" y="0"/>
                </a:moveTo>
                <a:lnTo>
                  <a:pt x="18035190" y="0"/>
                </a:lnTo>
                <a:lnTo>
                  <a:pt x="18035190" y="5478189"/>
                </a:lnTo>
                <a:lnTo>
                  <a:pt x="0" y="5478189"/>
                </a:lnTo>
                <a:lnTo>
                  <a:pt x="0" y="0"/>
                </a:lnTo>
                <a:close/>
              </a:path>
            </a:pathLst>
          </a:custGeom>
          <a:blipFill>
            <a:blip r:embed="rId5"/>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1523</Words>
  <Application>Microsoft Office PowerPoint</Application>
  <PresentationFormat>Tùy chỉnh</PresentationFormat>
  <Paragraphs>234</Paragraphs>
  <Slides>31</Slides>
  <Notes>31</Notes>
  <HiddenSlides>0</HiddenSlides>
  <MMClips>1</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31</vt:i4>
      </vt:variant>
    </vt:vector>
  </HeadingPairs>
  <TitlesOfParts>
    <vt:vector size="38" baseType="lpstr">
      <vt:lpstr>Arial</vt:lpstr>
      <vt:lpstr>Canva Sans</vt:lpstr>
      <vt:lpstr>Calibri</vt:lpstr>
      <vt:lpstr>Play</vt:lpstr>
      <vt:lpstr>Canva Sans Bold</vt:lpstr>
      <vt:lpstr>Play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SHA-256 Algorithm.pptx</dc:title>
  <cp:lastModifiedBy>Lê Phong</cp:lastModifiedBy>
  <cp:revision>2</cp:revision>
  <dcterms:created xsi:type="dcterms:W3CDTF">2006-08-16T00:00:00Z</dcterms:created>
  <dcterms:modified xsi:type="dcterms:W3CDTF">2025-05-24T17:07:15Z</dcterms:modified>
  <dc:identifier>DAGm09xL8TY</dc:identifier>
</cp:coreProperties>
</file>